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64" r:id="rId2"/>
    <p:sldId id="261" r:id="rId3"/>
    <p:sldId id="265" r:id="rId4"/>
    <p:sldId id="733" r:id="rId5"/>
    <p:sldId id="741" r:id="rId6"/>
    <p:sldId id="742" r:id="rId7"/>
    <p:sldId id="734" r:id="rId8"/>
    <p:sldId id="751" r:id="rId9"/>
    <p:sldId id="266" r:id="rId10"/>
    <p:sldId id="744" r:id="rId11"/>
    <p:sldId id="716" r:id="rId12"/>
    <p:sldId id="717" r:id="rId13"/>
    <p:sldId id="745" r:id="rId14"/>
    <p:sldId id="735" r:id="rId15"/>
    <p:sldId id="736" r:id="rId16"/>
    <p:sldId id="648" r:id="rId17"/>
    <p:sldId id="752" r:id="rId18"/>
    <p:sldId id="765" r:id="rId19"/>
    <p:sldId id="762" r:id="rId20"/>
    <p:sldId id="743" r:id="rId21"/>
    <p:sldId id="761" r:id="rId22"/>
    <p:sldId id="737" r:id="rId23"/>
    <p:sldId id="738" r:id="rId24"/>
    <p:sldId id="723" r:id="rId25"/>
    <p:sldId id="753" r:id="rId26"/>
    <p:sldId id="754" r:id="rId27"/>
    <p:sldId id="747" r:id="rId28"/>
    <p:sldId id="760" r:id="rId29"/>
    <p:sldId id="758" r:id="rId30"/>
    <p:sldId id="759" r:id="rId31"/>
    <p:sldId id="767" r:id="rId32"/>
    <p:sldId id="770" r:id="rId33"/>
    <p:sldId id="771" r:id="rId34"/>
    <p:sldId id="790" r:id="rId35"/>
    <p:sldId id="791" r:id="rId36"/>
    <p:sldId id="739" r:id="rId37"/>
    <p:sldId id="792" r:id="rId38"/>
    <p:sldId id="685" r:id="rId39"/>
    <p:sldId id="773" r:id="rId40"/>
    <p:sldId id="766" r:id="rId41"/>
    <p:sldId id="796" r:id="rId42"/>
    <p:sldId id="797" r:id="rId43"/>
    <p:sldId id="798" r:id="rId44"/>
    <p:sldId id="799" r:id="rId45"/>
    <p:sldId id="793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706"/>
    <p:restoredTop sz="95196"/>
  </p:normalViewPr>
  <p:slideViewPr>
    <p:cSldViewPr snapToGrid="0" snapToObjects="1">
      <p:cViewPr>
        <p:scale>
          <a:sx n="84" d="100"/>
          <a:sy n="84" d="100"/>
        </p:scale>
        <p:origin x="32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62A18-FB98-2B4C-BD51-E18CB75A4A28}" type="datetimeFigureOut">
              <a:rPr kumimoji="1" lang="zh-CN" altLang="en-US" smtClean="0"/>
              <a:t>2020/4/8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E8C5C-7544-9448-9437-5C228A04DA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9329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D6C518-FBD1-4593-88F8-1133D0309234}" type="slidenum">
              <a:rPr lang="en-US" smtClean="0">
                <a:latin typeface="Arial" charset="0"/>
              </a:rPr>
              <a:pPr/>
              <a:t>11</a:t>
            </a:fld>
            <a:endParaRPr lang="en-US">
              <a:latin typeface="Arial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848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32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273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19C55-7AEA-4EB9-BA9F-F72D46856111}" type="slidenum">
              <a:rPr lang="en-US" smtClean="0">
                <a:latin typeface="Arial" charset="0"/>
              </a:rPr>
              <a:pPr/>
              <a:t>36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086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832FB-2179-4C80-8AB1-E690711A109F}" type="slidenum">
              <a:rPr lang="en-US" smtClean="0">
                <a:latin typeface="Arial" charset="0"/>
              </a:rPr>
              <a:pPr/>
              <a:t>39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016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077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08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charset="0"/>
              </a:rPr>
              <a:pPr/>
              <a:t>14</a:t>
            </a:fld>
            <a:endParaRPr lang="en-US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886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8ADE4E-6B6A-43C5-A4E7-3C3886E87B4F}" type="slidenum">
              <a:rPr lang="en-US" smtClean="0">
                <a:latin typeface="Arial" charset="0"/>
              </a:rPr>
              <a:pPr/>
              <a:t>22</a:t>
            </a:fld>
            <a:endParaRPr lang="en-US">
              <a:latin typeface="Arial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749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DB44-FDFA-4020-8765-16E5EDF522FD}" type="slidenum">
              <a:rPr lang="en-US" smtClean="0">
                <a:latin typeface="Arial" charset="0"/>
              </a:rPr>
              <a:pPr/>
              <a:t>23</a:t>
            </a:fld>
            <a:endParaRPr lang="en-US">
              <a:latin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915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D6F6B2-B4A7-4DD8-9C8A-489B85C4F060}" type="slidenum">
              <a:rPr lang="en-US" smtClean="0">
                <a:latin typeface="Arial" charset="0"/>
              </a:rPr>
              <a:pPr/>
              <a:t>24</a:t>
            </a:fld>
            <a:endParaRPr lang="en-US"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6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27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212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13D75-3764-4B96-AB14-8A910A94CEF9}" type="slidenum">
              <a:rPr lang="en-US" smtClean="0">
                <a:latin typeface="Arial" charset="0"/>
              </a:rPr>
              <a:pPr/>
              <a:t>31</a:t>
            </a:fld>
            <a:endParaRPr lang="en-US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1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1DE88-5813-9841-AB90-12F667C67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4BEFC7-5B95-D44B-ADB5-8AC71B4DB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5E3ADD-9837-874A-9BFD-8592957EA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9-E360-BC44-A7CA-C1C0CBE84953}" type="datetimeFigureOut">
              <a:rPr kumimoji="1" lang="zh-CN" altLang="en-US" smtClean="0"/>
              <a:t>2020/4/8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0E551B-A706-DA4F-9418-87EFBD58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9E8F41-A02C-9F4F-A1BF-D679C08F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34A6-7140-5B4E-A288-671E432A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76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86B8A-7864-2946-A704-43F4A66F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1E44A0-C7A3-FA42-A329-415B2F362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E039A4-66D1-F64E-B734-0970E9282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9-E360-BC44-A7CA-C1C0CBE84953}" type="datetimeFigureOut">
              <a:rPr kumimoji="1" lang="zh-CN" altLang="en-US" smtClean="0"/>
              <a:t>2020/4/8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B0806D-1B85-B34E-94DB-D26943C64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D59CA7-DF5D-414B-9D7C-F898542EC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34A6-7140-5B4E-A288-671E432A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2239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51A6788-FD4F-CE45-929D-F7F74D0FB2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7E0734-CEC3-2141-ACC1-49FE46063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4354F8-1ED3-D240-A4DE-AC4FBEDF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9-E360-BC44-A7CA-C1C0CBE84953}" type="datetimeFigureOut">
              <a:rPr kumimoji="1" lang="zh-CN" altLang="en-US" smtClean="0"/>
              <a:t>2020/4/8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A6AB4F-4227-7249-AB9D-F0D61F237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B3F956-33F8-7642-A92B-7D56EC0FB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34A6-7140-5B4E-A288-671E432A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462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68AD7-B000-C549-91BA-D24249A3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622C0-80D7-3E4C-9F0D-EE54069D1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3817F0-2B10-DF4B-8188-06815FD60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9-E360-BC44-A7CA-C1C0CBE84953}" type="datetimeFigureOut">
              <a:rPr kumimoji="1" lang="zh-CN" altLang="en-US" smtClean="0"/>
              <a:t>2020/4/8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210C37-BCF3-644E-8ABD-FF3490A2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71DF14-CAA1-8743-B0D4-736499FA1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34A6-7140-5B4E-A288-671E432A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260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423162-A10B-E049-BC0D-DB305C01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5B30EF-BD2E-DF40-A819-B8806AA86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D54227-7F4B-1740-ABE1-2A455F06E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9-E360-BC44-A7CA-C1C0CBE84953}" type="datetimeFigureOut">
              <a:rPr kumimoji="1" lang="zh-CN" altLang="en-US" smtClean="0"/>
              <a:t>2020/4/8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A03310-93DF-CD49-B6AE-2AEFC578F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91DA12-5895-0041-8226-E634F1094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34A6-7140-5B4E-A288-671E432A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525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95B5A-15B1-D94B-AF49-30C8D42A3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9923BC-E696-5346-985C-D70E0DC4E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28D7A9-0B79-7648-AB71-744EE1F31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7F244C-74E4-604D-B164-6823FFAA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9-E360-BC44-A7CA-C1C0CBE84953}" type="datetimeFigureOut">
              <a:rPr kumimoji="1" lang="zh-CN" altLang="en-US" smtClean="0"/>
              <a:t>2020/4/8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10E69A-F8AC-DB4F-9D1E-D528F395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91779A-58E2-9E4F-9D12-DB0E78703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34A6-7140-5B4E-A288-671E432A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403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7B63C-4E7E-6742-BB43-62A6F669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8F8D11-C3CD-ED48-BDF5-4C2A02CB7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810595-D96D-E746-BB95-EC7F7CFE7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ADE60F-15D7-8D45-A6E3-36B177DD2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34165F-624E-4041-908C-2F3091DCF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3C85AC6-4CDC-6C4B-9004-7E147189B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9-E360-BC44-A7CA-C1C0CBE84953}" type="datetimeFigureOut">
              <a:rPr kumimoji="1" lang="zh-CN" altLang="en-US" smtClean="0"/>
              <a:t>2020/4/8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8333B38-6216-7E44-8337-090CB010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6B51BE-210B-2A4A-AA48-34DCBCF6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34A6-7140-5B4E-A288-671E432A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33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B274E-723E-F34E-85A4-0368BA4C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A825C5-322E-E542-B6A5-A1F941D7D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9-E360-BC44-A7CA-C1C0CBE84953}" type="datetimeFigureOut">
              <a:rPr kumimoji="1" lang="zh-CN" altLang="en-US" smtClean="0"/>
              <a:t>2020/4/8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47EC6F7-85D9-7F45-84DE-F28B568A7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4ACF5E-6D09-4F4B-91DD-093D754AF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34A6-7140-5B4E-A288-671E432A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862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279888-B365-2941-8B9B-CA84E9646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9-E360-BC44-A7CA-C1C0CBE84953}" type="datetimeFigureOut">
              <a:rPr kumimoji="1" lang="zh-CN" altLang="en-US" smtClean="0"/>
              <a:t>2020/4/8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732998-B210-A742-AF1E-85390DE49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52405E-6A7F-D84B-8F8A-0F10ABC3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34A6-7140-5B4E-A288-671E432A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5649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83BAB-4418-D242-BB45-C5D0B9123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41D6B1-57DC-5D42-8730-C9842C72C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0FEB30-F377-AC4C-B060-CA5B36839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9D6569-6F60-DA4C-BB50-AB7BB961B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9-E360-BC44-A7CA-C1C0CBE84953}" type="datetimeFigureOut">
              <a:rPr kumimoji="1" lang="zh-CN" altLang="en-US" smtClean="0"/>
              <a:t>2020/4/8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4A1FE9-DC1F-084E-87BF-BBC04192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2666DE-7D81-404B-864A-32EB7FE5F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34A6-7140-5B4E-A288-671E432A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5159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8F6D70-D98E-B243-B634-ECA61FEC1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E4495A8-E023-7D44-BE23-630E316DE7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71FFC5-1C6C-7943-A348-0A65F3275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E11768-5BE4-4B42-96BD-5E855EDB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9-E360-BC44-A7CA-C1C0CBE84953}" type="datetimeFigureOut">
              <a:rPr kumimoji="1" lang="zh-CN" altLang="en-US" smtClean="0"/>
              <a:t>2020/4/8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CCDD64-820A-9A4F-892A-D7CB02D8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AAECF4-8941-5349-BD03-3A3704CB7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34A6-7140-5B4E-A288-671E432AF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9916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455C4D-6714-0F4F-9379-7620F611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301E7C-CBA2-E040-84E1-EACD460C9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88D378-7C2A-7845-B4AF-A6C9A70D6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B5D159-E360-BC44-A7CA-C1C0CBE84953}" type="datetimeFigureOut">
              <a:rPr kumimoji="1" lang="zh-CN" altLang="en-US" smtClean="0"/>
              <a:pPr/>
              <a:t>2020/4/8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8A0D1C-C28B-4743-B9F2-365A88F1D6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22D750-0171-9D42-B8F8-7C94DBB6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06934A6-7140-5B4E-A288-671E432AFE8C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86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.xml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inst.cs.berkeley.edu/~cs188/sp20/project2/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inst.cs.berkeley.edu/~cs188/sp20/project2/#question-2-5-points-minimax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inst.cs.berkeley.edu/~cs188/sp20/project2/#question-3-5-points-alpha-beta-pruning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inst.cs.berkeley.edu/~cs188/sp20/project2/#welcome-to-multi-agent-pacman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inst.cs.berkeley.edu/~cs188/sp20/project2/#question-4-5-points-expectimax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inst.cs.berkeley.edu/~cs188/sp20/project2/#question-5-6-points-evaluation-function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inst.cs.berkeley.edu/~cs188/sp20/project2/#question-1-4-points-reflex-agent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97D5B-B547-5547-B9E1-99C95E37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Pac-Man Projects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63703E-27CB-BF4C-B06D-B49D94FF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trike="sngStrike" dirty="0"/>
              <a:t>P0: UNIX/Python Tutorial</a:t>
            </a:r>
          </a:p>
          <a:p>
            <a:r>
              <a:rPr kumimoji="1" lang="en-US" altLang="zh-CN" strike="sngStrike" dirty="0"/>
              <a:t>P1: Search</a:t>
            </a:r>
          </a:p>
          <a:p>
            <a:r>
              <a:rPr kumimoji="1" lang="en-US" altLang="zh-CN" dirty="0"/>
              <a:t>P2: Multi-Agent Search</a:t>
            </a:r>
          </a:p>
          <a:p>
            <a:r>
              <a:rPr kumimoji="1" lang="en-US" altLang="zh-CN" dirty="0"/>
              <a:t>P3: Reinforcement Learning</a:t>
            </a:r>
          </a:p>
          <a:p>
            <a:r>
              <a:rPr kumimoji="1" lang="en-US" altLang="zh-CN" dirty="0"/>
              <a:t>P4: BNs and HMMs: Ghostbusters</a:t>
            </a:r>
          </a:p>
          <a:p>
            <a:r>
              <a:rPr kumimoji="1" lang="en-US" altLang="zh-CN" dirty="0"/>
              <a:t>P5: Machine Learning: Classification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281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Values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2743200" y="3124200"/>
            <a:ext cx="6781800" cy="2230830"/>
            <a:chOff x="1676400" y="1447800"/>
            <a:chExt cx="8763000" cy="2882533"/>
          </a:xfrm>
        </p:grpSpPr>
        <p:sp>
          <p:nvSpPr>
            <p:cNvPr id="6" name="Rectangle 5"/>
            <p:cNvSpPr/>
            <p:nvPr/>
          </p:nvSpPr>
          <p:spPr>
            <a:xfrm>
              <a:off x="5105400" y="14478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5410200" y="15240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612726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4600" y="15005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Rectangle 49"/>
            <p:cNvSpPr/>
            <p:nvPr/>
          </p:nvSpPr>
          <p:spPr>
            <a:xfrm>
              <a:off x="27432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2774460" y="24227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Oval 51"/>
            <p:cNvSpPr/>
            <p:nvPr/>
          </p:nvSpPr>
          <p:spPr>
            <a:xfrm>
              <a:off x="37650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624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Rectangle 53"/>
            <p:cNvSpPr/>
            <p:nvPr/>
          </p:nvSpPr>
          <p:spPr>
            <a:xfrm>
              <a:off x="73914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8001000" y="24384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Oval 55"/>
            <p:cNvSpPr/>
            <p:nvPr/>
          </p:nvSpPr>
          <p:spPr>
            <a:xfrm>
              <a:off x="84132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6106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Rectangle 57"/>
            <p:cNvSpPr/>
            <p:nvPr/>
          </p:nvSpPr>
          <p:spPr>
            <a:xfrm>
              <a:off x="1676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9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1707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Oval 59"/>
            <p:cNvSpPr/>
            <p:nvPr/>
          </p:nvSpPr>
          <p:spPr>
            <a:xfrm>
              <a:off x="2698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908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Rectangle 61"/>
            <p:cNvSpPr/>
            <p:nvPr/>
          </p:nvSpPr>
          <p:spPr>
            <a:xfrm>
              <a:off x="3962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3993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4984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4253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ectangle 65"/>
            <p:cNvSpPr/>
            <p:nvPr/>
          </p:nvSpPr>
          <p:spPr>
            <a:xfrm>
              <a:off x="6324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6934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Oval 67"/>
            <p:cNvSpPr/>
            <p:nvPr/>
          </p:nvSpPr>
          <p:spPr>
            <a:xfrm>
              <a:off x="7346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2390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Rectangle 69"/>
            <p:cNvSpPr/>
            <p:nvPr/>
          </p:nvSpPr>
          <p:spPr>
            <a:xfrm>
              <a:off x="8610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9220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Oval 71"/>
            <p:cNvSpPr/>
            <p:nvPr/>
          </p:nvSpPr>
          <p:spPr>
            <a:xfrm>
              <a:off x="9632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00735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" name="TextBox 76"/>
            <p:cNvSpPr txBox="1"/>
            <p:nvPr/>
          </p:nvSpPr>
          <p:spPr>
            <a:xfrm>
              <a:off x="9207357" y="3733800"/>
              <a:ext cx="838200" cy="59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+8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94816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-10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630220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-5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267164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-8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685800" y="1367135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States Under Agent’s Control: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181600" y="55626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Calibri" pitchFamily="34" charset="0"/>
              </a:rPr>
              <a:t>Terminal States:</a:t>
            </a:r>
          </a:p>
        </p:txBody>
      </p:sp>
      <p:pic>
        <p:nvPicPr>
          <p:cNvPr id="92" name="Picture 9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067083" y="1828800"/>
            <a:ext cx="2920953" cy="457112"/>
          </a:xfrm>
          <a:prstGeom prst="rect">
            <a:avLst/>
          </a:prstGeom>
          <a:noFill/>
          <a:ln/>
          <a:effectLst/>
        </p:spPr>
      </p:pic>
      <p:pic>
        <p:nvPicPr>
          <p:cNvPr id="85" name="Picture 8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512316" y="6019800"/>
            <a:ext cx="1574284" cy="278890"/>
          </a:xfrm>
          <a:prstGeom prst="rect">
            <a:avLst/>
          </a:prstGeom>
          <a:noFill/>
          <a:ln/>
          <a:effectLst/>
        </p:spPr>
      </p:pic>
      <p:sp>
        <p:nvSpPr>
          <p:cNvPr id="86" name="Right Arrow 85"/>
          <p:cNvSpPr/>
          <p:nvPr/>
        </p:nvSpPr>
        <p:spPr>
          <a:xfrm rot="1943663">
            <a:off x="4045804" y="2305478"/>
            <a:ext cx="1706429" cy="304800"/>
          </a:xfrm>
          <a:prstGeom prst="rightArrow">
            <a:avLst/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7239000" y="137160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 pitchFamily="34" charset="0"/>
              </a:rPr>
              <a:t>States Under Opponent’s Control:</a:t>
            </a:r>
          </a:p>
        </p:txBody>
      </p:sp>
      <p:pic>
        <p:nvPicPr>
          <p:cNvPr id="93" name="Picture 9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899451" y="1828800"/>
            <a:ext cx="2919874" cy="456943"/>
          </a:xfrm>
          <a:prstGeom prst="rect">
            <a:avLst/>
          </a:prstGeom>
          <a:noFill/>
          <a:ln/>
          <a:effectLst/>
        </p:spPr>
      </p:pic>
      <p:sp>
        <p:nvSpPr>
          <p:cNvPr id="90" name="Right Arrow 89"/>
          <p:cNvSpPr/>
          <p:nvPr/>
        </p:nvSpPr>
        <p:spPr>
          <a:xfrm rot="8255959">
            <a:off x="8148387" y="2949051"/>
            <a:ext cx="1406806" cy="304800"/>
          </a:xfrm>
          <a:prstGeom prst="rightArrow">
            <a:avLst/>
          </a:prstGeom>
          <a:solidFill>
            <a:srgbClr val="FF999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6" grpId="0" animBg="1"/>
      <p:bldP spid="87" grpId="0"/>
      <p:bldP spid="9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Adversarial Search (</a:t>
            </a:r>
            <a:r>
              <a:rPr lang="en-US" dirty="0" err="1"/>
              <a:t>Minimax</a:t>
            </a:r>
            <a:r>
              <a:rPr lang="en-US" dirty="0"/>
              <a:t>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47800"/>
            <a:ext cx="5486400" cy="4525963"/>
          </a:xfrm>
        </p:spPr>
        <p:txBody>
          <a:bodyPr/>
          <a:lstStyle/>
          <a:p>
            <a:pPr eaLnBrk="1" hangingPunct="1"/>
            <a:r>
              <a:rPr lang="en-US" sz="2200" dirty="0"/>
              <a:t>Deterministic, zero-sum games:</a:t>
            </a:r>
          </a:p>
          <a:p>
            <a:pPr lvl="1" eaLnBrk="1" hangingPunct="1"/>
            <a:r>
              <a:rPr lang="en-US" sz="2200" dirty="0"/>
              <a:t>Tic-tac-toe, chess, checkers</a:t>
            </a:r>
          </a:p>
          <a:p>
            <a:pPr lvl="1" eaLnBrk="1" hangingPunct="1"/>
            <a:r>
              <a:rPr lang="en-US" sz="2200" dirty="0"/>
              <a:t>One player maximizes result</a:t>
            </a:r>
          </a:p>
          <a:p>
            <a:pPr lvl="1" eaLnBrk="1" hangingPunct="1"/>
            <a:r>
              <a:rPr lang="en-US" sz="2200" dirty="0"/>
              <a:t>The other minimizes result</a:t>
            </a:r>
          </a:p>
          <a:p>
            <a:pPr lvl="1" eaLnBrk="1" hangingPunct="1"/>
            <a:endParaRPr lang="en-US" sz="2200" dirty="0"/>
          </a:p>
          <a:p>
            <a:pPr eaLnBrk="1" hangingPunct="1"/>
            <a:r>
              <a:rPr lang="en-US" sz="2200" dirty="0" err="1"/>
              <a:t>Minimax</a:t>
            </a:r>
            <a:r>
              <a:rPr lang="en-US" sz="2200" dirty="0"/>
              <a:t> search:</a:t>
            </a:r>
          </a:p>
          <a:p>
            <a:pPr lvl="1" eaLnBrk="1" hangingPunct="1"/>
            <a:r>
              <a:rPr lang="en-US" sz="2200" dirty="0"/>
              <a:t>A state-space search tree</a:t>
            </a:r>
          </a:p>
          <a:p>
            <a:pPr lvl="1" eaLnBrk="1" hangingPunct="1"/>
            <a:r>
              <a:rPr lang="en-US" sz="2200" dirty="0"/>
              <a:t>Players alternate turns</a:t>
            </a:r>
          </a:p>
          <a:p>
            <a:pPr lvl="1" eaLnBrk="1" hangingPunct="1"/>
            <a:r>
              <a:rPr lang="en-US" sz="2200" dirty="0"/>
              <a:t>Compute each node’s </a:t>
            </a:r>
            <a:r>
              <a:rPr lang="en-US" sz="2200" dirty="0" err="1">
                <a:solidFill>
                  <a:srgbClr val="CC0000"/>
                </a:solidFill>
              </a:rPr>
              <a:t>minimax</a:t>
            </a:r>
            <a:r>
              <a:rPr lang="en-US" sz="2200" dirty="0">
                <a:solidFill>
                  <a:srgbClr val="CC0000"/>
                </a:solidFill>
              </a:rPr>
              <a:t> value: </a:t>
            </a:r>
            <a:r>
              <a:rPr lang="en-US" sz="2200" dirty="0"/>
              <a:t>the best achievable utility against a rational (optimal) adversary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8763000" y="2325687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 rot="10800000">
            <a:off x="8001000" y="3316287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auto">
          <a:xfrm rot="10800000">
            <a:off x="9525000" y="3316287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76200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8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83058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2</a:t>
            </a: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91440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99060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6</a:t>
            </a:r>
          </a:p>
        </p:txBody>
      </p:sp>
      <p:cxnSp>
        <p:nvCxnSpPr>
          <p:cNvPr id="12299" name="AutoShape 11"/>
          <p:cNvCxnSpPr>
            <a:cxnSpLocks noChangeShapeType="1"/>
            <a:stCxn id="12292" idx="3"/>
            <a:endCxn id="12293" idx="3"/>
          </p:cNvCxnSpPr>
          <p:nvPr/>
        </p:nvCxnSpPr>
        <p:spPr bwMode="auto">
          <a:xfrm flipH="1">
            <a:off x="8191500" y="2630487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0" name="AutoShape 12"/>
          <p:cNvCxnSpPr>
            <a:cxnSpLocks noChangeShapeType="1"/>
            <a:stCxn id="12292" idx="3"/>
            <a:endCxn id="12294" idx="3"/>
          </p:cNvCxnSpPr>
          <p:nvPr/>
        </p:nvCxnSpPr>
        <p:spPr bwMode="auto">
          <a:xfrm>
            <a:off x="8953500" y="2630487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1" name="AutoShape 13"/>
          <p:cNvCxnSpPr>
            <a:cxnSpLocks noChangeShapeType="1"/>
            <a:stCxn id="12293" idx="0"/>
            <a:endCxn id="12295" idx="0"/>
          </p:cNvCxnSpPr>
          <p:nvPr/>
        </p:nvCxnSpPr>
        <p:spPr bwMode="auto">
          <a:xfrm flipH="1">
            <a:off x="7810500" y="3621087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2" name="AutoShape 14"/>
          <p:cNvCxnSpPr>
            <a:cxnSpLocks noChangeShapeType="1"/>
            <a:stCxn id="12293" idx="0"/>
            <a:endCxn id="12296" idx="0"/>
          </p:cNvCxnSpPr>
          <p:nvPr/>
        </p:nvCxnSpPr>
        <p:spPr bwMode="auto">
          <a:xfrm>
            <a:off x="8191500" y="3621087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3" name="AutoShape 15"/>
          <p:cNvCxnSpPr>
            <a:cxnSpLocks noChangeShapeType="1"/>
            <a:stCxn id="12294" idx="0"/>
            <a:endCxn id="12297" idx="0"/>
          </p:cNvCxnSpPr>
          <p:nvPr/>
        </p:nvCxnSpPr>
        <p:spPr bwMode="auto">
          <a:xfrm flipH="1">
            <a:off x="9334500" y="3621087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4" name="AutoShape 16"/>
          <p:cNvCxnSpPr>
            <a:cxnSpLocks noChangeShapeType="1"/>
            <a:stCxn id="12294" idx="0"/>
            <a:endCxn id="12298" idx="0"/>
          </p:cNvCxnSpPr>
          <p:nvPr/>
        </p:nvCxnSpPr>
        <p:spPr bwMode="auto">
          <a:xfrm>
            <a:off x="9715500" y="3621087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305" name="Text Box 17"/>
          <p:cNvSpPr txBox="1">
            <a:spLocks noChangeArrowheads="1"/>
          </p:cNvSpPr>
          <p:nvPr/>
        </p:nvSpPr>
        <p:spPr bwMode="auto">
          <a:xfrm>
            <a:off x="9166225" y="2325687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2306" name="Text Box 18"/>
          <p:cNvSpPr txBox="1">
            <a:spLocks noChangeArrowheads="1"/>
          </p:cNvSpPr>
          <p:nvPr/>
        </p:nvSpPr>
        <p:spPr bwMode="auto">
          <a:xfrm>
            <a:off x="9982200" y="3240087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8040688" y="3255962"/>
            <a:ext cx="1846262" cy="381000"/>
            <a:chOff x="6059424" y="3215640"/>
            <a:chExt cx="1846050" cy="381000"/>
          </a:xfrm>
        </p:grpSpPr>
        <p:sp>
          <p:nvSpPr>
            <p:cNvPr id="12316" name="TextBox 19"/>
            <p:cNvSpPr txBox="1">
              <a:spLocks noChangeArrowheads="1"/>
            </p:cNvSpPr>
            <p:nvPr/>
          </p:nvSpPr>
          <p:spPr bwMode="auto">
            <a:xfrm>
              <a:off x="6059424" y="322730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2317" name="TextBox 20"/>
            <p:cNvSpPr txBox="1">
              <a:spLocks noChangeArrowheads="1"/>
            </p:cNvSpPr>
            <p:nvPr/>
          </p:nvSpPr>
          <p:spPr bwMode="auto">
            <a:xfrm>
              <a:off x="7592568" y="321564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5</a:t>
              </a:r>
            </a:p>
          </p:txBody>
        </p:sp>
      </p:grp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8799513" y="2349500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5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7467600" y="4383086"/>
            <a:ext cx="3048000" cy="1484313"/>
            <a:chOff x="5486400" y="4343400"/>
            <a:chExt cx="3048000" cy="1484543"/>
          </a:xfrm>
        </p:grpSpPr>
        <p:sp>
          <p:nvSpPr>
            <p:cNvPr id="23" name="Rounded Rectangle 22"/>
            <p:cNvSpPr/>
            <p:nvPr/>
          </p:nvSpPr>
          <p:spPr>
            <a:xfrm>
              <a:off x="5486400" y="4343400"/>
              <a:ext cx="3048000" cy="762118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 pitchFamily="34" charset="0"/>
              </a:endParaRPr>
            </a:p>
          </p:txBody>
        </p:sp>
        <p:sp>
          <p:nvSpPr>
            <p:cNvPr id="12315" name="Text Box 17"/>
            <p:cNvSpPr txBox="1">
              <a:spLocks noChangeArrowheads="1"/>
            </p:cNvSpPr>
            <p:nvPr/>
          </p:nvSpPr>
          <p:spPr bwMode="auto">
            <a:xfrm>
              <a:off x="5486400" y="5181612"/>
              <a:ext cx="3048000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>
                  <a:latin typeface="Calibri" pitchFamily="34" charset="0"/>
                </a:rPr>
                <a:t>Terminal values:</a:t>
              </a:r>
              <a:br>
                <a:rPr lang="en-US" b="1" dirty="0">
                  <a:latin typeface="Calibri" pitchFamily="34" charset="0"/>
                </a:rPr>
              </a:br>
              <a:r>
                <a:rPr lang="en-US" b="1" dirty="0">
                  <a:latin typeface="Calibri" pitchFamily="34" charset="0"/>
                </a:rPr>
                <a:t>part of the game 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7467600" y="1447800"/>
            <a:ext cx="3124200" cy="2362200"/>
            <a:chOff x="5334000" y="2855913"/>
            <a:chExt cx="3124200" cy="2362200"/>
          </a:xfrm>
        </p:grpSpPr>
        <p:sp>
          <p:nvSpPr>
            <p:cNvPr id="29" name="Rounded Rectangle 28"/>
            <p:cNvSpPr/>
            <p:nvPr/>
          </p:nvSpPr>
          <p:spPr>
            <a:xfrm>
              <a:off x="5334000" y="3541713"/>
              <a:ext cx="3124200" cy="1676400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 pitchFamily="34" charset="0"/>
              </a:endParaRPr>
            </a:p>
          </p:txBody>
        </p:sp>
        <p:sp>
          <p:nvSpPr>
            <p:cNvPr id="12313" name="Text Box 17"/>
            <p:cNvSpPr txBox="1">
              <a:spLocks noChangeArrowheads="1"/>
            </p:cNvSpPr>
            <p:nvPr/>
          </p:nvSpPr>
          <p:spPr bwMode="auto">
            <a:xfrm>
              <a:off x="5334000" y="2855913"/>
              <a:ext cx="3124200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err="1">
                  <a:latin typeface="Calibri" pitchFamily="34" charset="0"/>
                </a:rPr>
                <a:t>Minimax</a:t>
              </a:r>
              <a:r>
                <a:rPr lang="en-US" b="1" dirty="0">
                  <a:latin typeface="Calibri" pitchFamily="34" charset="0"/>
                </a:rPr>
                <a:t> values:</a:t>
              </a:r>
              <a:br>
                <a:rPr lang="en-US" b="1" dirty="0">
                  <a:latin typeface="Calibri" pitchFamily="34" charset="0"/>
                </a:rPr>
              </a:br>
              <a:r>
                <a:rPr lang="en-US" b="1" dirty="0">
                  <a:latin typeface="Calibri" pitchFamily="34" charset="0"/>
                </a:rPr>
                <a:t>computed recursively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8972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71450" y="1981200"/>
            <a:ext cx="5257800" cy="2133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724649" y="1981200"/>
            <a:ext cx="5248276" cy="21336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Implementation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00850" y="2133600"/>
            <a:ext cx="5562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noProof="0" dirty="0">
                <a:latin typeface="Calibri" pitchFamily="34" charset="0"/>
              </a:rPr>
              <a:t>v = min(v,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</a:rPr>
              <a:t>max-value(successor)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47650" y="18288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max(v,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min-value(successor)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4" name="Left-Right Arrow 13"/>
          <p:cNvSpPr/>
          <p:nvPr/>
        </p:nvSpPr>
        <p:spPr>
          <a:xfrm>
            <a:off x="5581650" y="2743200"/>
            <a:ext cx="990600" cy="68580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85850" y="4343400"/>
            <a:ext cx="3407872" cy="533312"/>
          </a:xfrm>
          <a:prstGeom prst="rect">
            <a:avLst/>
          </a:prstGeom>
          <a:noFill/>
          <a:ln/>
          <a:effectLst/>
        </p:spPr>
      </p:pic>
      <p:pic>
        <p:nvPicPr>
          <p:cNvPr id="20" name="Picture 1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639050" y="4343400"/>
            <a:ext cx="3406613" cy="533115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92269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BD92DE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2098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2098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371600"/>
            <a:ext cx="7620000" cy="2057400"/>
          </a:xfrm>
          <a:prstGeom prst="roundRect">
            <a:avLst/>
          </a:prstGeom>
          <a:solidFill>
            <a:srgbClr val="C39BE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Implementation (Dispatch)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3716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state is a terminal state: return the state</a:t>
            </a:r>
            <a:r>
              <a:rPr lang="en-US" altLang="zh-CN" dirty="0"/>
              <a:t>'</a:t>
            </a:r>
            <a:r>
              <a:rPr lang="en-US" sz="2400" dirty="0"/>
              <a:t>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70C0"/>
                </a:solidFill>
              </a:rPr>
              <a:t>MAX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C00000"/>
                </a:solidFill>
              </a:rPr>
              <a:t>MIN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C00000"/>
                </a:solidFill>
              </a:rPr>
              <a:t>min-value(state)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= min(v,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= max(v,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</p:txBody>
      </p:sp>
    </p:spTree>
    <p:extLst>
      <p:ext uri="{BB962C8B-B14F-4D97-AF65-F5344CB8AC3E}">
        <p14:creationId xmlns:p14="http://schemas.microsoft.com/office/powerpoint/2010/main" val="349989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Minimax Example</a:t>
            </a: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14382" name="AutoShape 13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3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14380" name="AutoShape 17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763586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1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1437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1437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14374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5" name="AutoShape 7"/>
            <p:cNvCxnSpPr>
              <a:cxnSpLocks noChangeShapeType="1"/>
              <a:stCxn id="14339" idx="3"/>
              <a:endCxn id="14374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14374" idx="0"/>
          </p:cNvCxnSpPr>
          <p:nvPr/>
        </p:nvCxnSpPr>
        <p:spPr bwMode="auto">
          <a:xfrm flipH="1">
            <a:off x="1883835" y="3765553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14339" idx="3"/>
          </p:cNvCxnSpPr>
          <p:nvPr/>
        </p:nvCxnSpPr>
        <p:spPr bwMode="auto">
          <a:xfrm rot="16200000" flipH="1">
            <a:off x="6212417" y="2250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14374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3"/>
            <a:ext cx="508000" cy="1235075"/>
            <a:chOff x="4270375" y="2514600"/>
            <a:chExt cx="381000" cy="1235075"/>
          </a:xfrm>
        </p:grpSpPr>
        <p:sp>
          <p:nvSpPr>
            <p:cNvPr id="14372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3" name="AutoShape 21"/>
            <p:cNvCxnSpPr>
              <a:cxnSpLocks noChangeShapeType="1"/>
              <a:stCxn id="14339" idx="3"/>
              <a:endCxn id="14372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5"/>
            <a:ext cx="1524000" cy="1190625"/>
            <a:chOff x="3505200" y="3762375"/>
            <a:chExt cx="1142999" cy="1190625"/>
          </a:xfrm>
        </p:grpSpPr>
        <p:cxnSp>
          <p:nvCxnSpPr>
            <p:cNvPr id="14368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9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4370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7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1998" cy="1250950"/>
            <a:chOff x="4460876" y="2514600"/>
            <a:chExt cx="2476499" cy="1250950"/>
          </a:xfrm>
        </p:grpSpPr>
        <p:sp>
          <p:nvSpPr>
            <p:cNvPr id="14366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67" name="AutoShape 27"/>
            <p:cNvCxnSpPr>
              <a:cxnSpLocks noChangeShapeType="1"/>
              <a:stCxn id="14339" idx="3"/>
              <a:endCxn id="1436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5"/>
            <a:ext cx="1524000" cy="1190625"/>
            <a:chOff x="5791200" y="3762375"/>
            <a:chExt cx="1142999" cy="1190625"/>
          </a:xfrm>
        </p:grpSpPr>
        <p:cxnSp>
          <p:nvCxnSpPr>
            <p:cNvPr id="14362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3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14364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65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5689600" y="3765550"/>
            <a:ext cx="508000" cy="1187450"/>
            <a:chOff x="6553200" y="3765550"/>
            <a:chExt cx="381000" cy="1187450"/>
          </a:xfrm>
        </p:grpSpPr>
        <p:cxnSp>
          <p:nvCxnSpPr>
            <p:cNvPr id="14360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1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5945717" y="3765550"/>
            <a:ext cx="1267883" cy="1187450"/>
            <a:chOff x="6745288" y="3765550"/>
            <a:chExt cx="950912" cy="1187450"/>
          </a:xfrm>
        </p:grpSpPr>
        <p:cxnSp>
          <p:nvCxnSpPr>
            <p:cNvPr id="14358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59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1304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948" y="1382713"/>
            <a:ext cx="7656142" cy="46942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</p:txBody>
      </p:sp>
    </p:spTree>
    <p:extLst>
      <p:ext uri="{BB962C8B-B14F-4D97-AF65-F5344CB8AC3E}">
        <p14:creationId xmlns:p14="http://schemas.microsoft.com/office/powerpoint/2010/main" val="191871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Resource Limits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086600" cy="4525963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Problem: In realistic games, cannot search to leaves!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Solution: Depth-limited search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Instead, search only to a limited depth in the tree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Replace terminal utilities with an evaluation function for non-terminal positions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Example: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Suppose we have 100 seconds, can explore 10K nodes / 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So can check 1M nodes per move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- reaches about depth 8 – decent chess program</a:t>
            </a:r>
          </a:p>
          <a:p>
            <a:pPr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Guarantee of optimal play is gone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More plies makes a BIG difference</a:t>
            </a:r>
          </a:p>
          <a:p>
            <a:pPr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Use iterative deepening for an anytime algorithm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solidFill>
                <a:srgbClr val="CC0000"/>
              </a:solidFill>
            </a:endParaRPr>
          </a:p>
        </p:txBody>
      </p:sp>
      <p:sp>
        <p:nvSpPr>
          <p:cNvPr id="17412" name="AutoShape 22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7413" name="AutoShape 23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14" name="AutoShape 24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7415" name="AutoShape 25"/>
          <p:cNvCxnSpPr>
            <a:cxnSpLocks noChangeShapeType="1"/>
            <a:stCxn id="17412" idx="3"/>
            <a:endCxn id="17413" idx="3"/>
          </p:cNvCxnSpPr>
          <p:nvPr/>
        </p:nvCxnSpPr>
        <p:spPr bwMode="auto">
          <a:xfrm flipH="1">
            <a:off x="86487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6" name="AutoShape 26"/>
          <p:cNvCxnSpPr>
            <a:cxnSpLocks noChangeShapeType="1"/>
            <a:stCxn id="17412" idx="3"/>
            <a:endCxn id="17414" idx="3"/>
          </p:cNvCxnSpPr>
          <p:nvPr/>
        </p:nvCxnSpPr>
        <p:spPr bwMode="auto">
          <a:xfrm>
            <a:off x="94869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7" name="AutoShape 27"/>
          <p:cNvCxnSpPr>
            <a:cxnSpLocks noChangeShapeType="1"/>
            <a:stCxn id="17413" idx="0"/>
            <a:endCxn id="1085499" idx="0"/>
          </p:cNvCxnSpPr>
          <p:nvPr/>
        </p:nvCxnSpPr>
        <p:spPr bwMode="auto">
          <a:xfrm flipH="1">
            <a:off x="83058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8" name="AutoShape 28"/>
          <p:cNvCxnSpPr>
            <a:cxnSpLocks noChangeShapeType="1"/>
            <a:stCxn id="17413" idx="0"/>
            <a:endCxn id="1085500" idx="0"/>
          </p:cNvCxnSpPr>
          <p:nvPr/>
        </p:nvCxnSpPr>
        <p:spPr bwMode="auto">
          <a:xfrm>
            <a:off x="86487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9" name="AutoShape 29"/>
          <p:cNvCxnSpPr>
            <a:cxnSpLocks noChangeShapeType="1"/>
            <a:stCxn id="17424" idx="3"/>
            <a:endCxn id="17427" idx="0"/>
          </p:cNvCxnSpPr>
          <p:nvPr/>
        </p:nvCxnSpPr>
        <p:spPr bwMode="auto">
          <a:xfrm flipH="1">
            <a:off x="103251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20" name="AutoShape 30"/>
          <p:cNvCxnSpPr>
            <a:cxnSpLocks noChangeShapeType="1"/>
            <a:stCxn id="17424" idx="3"/>
            <a:endCxn id="17428" idx="0"/>
          </p:cNvCxnSpPr>
          <p:nvPr/>
        </p:nvCxnSpPr>
        <p:spPr bwMode="auto">
          <a:xfrm>
            <a:off x="106299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21" name="AutoShape 31"/>
          <p:cNvSpPr>
            <a:spLocks noChangeArrowheads="1"/>
          </p:cNvSpPr>
          <p:nvPr/>
        </p:nvSpPr>
        <p:spPr bwMode="auto">
          <a:xfrm>
            <a:off x="8153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2" name="AutoShape 32"/>
          <p:cNvSpPr>
            <a:spLocks noChangeArrowheads="1"/>
          </p:cNvSpPr>
          <p:nvPr/>
        </p:nvSpPr>
        <p:spPr bwMode="auto">
          <a:xfrm>
            <a:off x="8763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3" name="AutoShape 33"/>
          <p:cNvSpPr>
            <a:spLocks noChangeArrowheads="1"/>
          </p:cNvSpPr>
          <p:nvPr/>
        </p:nvSpPr>
        <p:spPr bwMode="auto">
          <a:xfrm>
            <a:off x="98298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4" name="AutoShape 34"/>
          <p:cNvSpPr>
            <a:spLocks noChangeArrowheads="1"/>
          </p:cNvSpPr>
          <p:nvPr/>
        </p:nvSpPr>
        <p:spPr bwMode="auto">
          <a:xfrm>
            <a:off x="10439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5" name="AutoShape 35"/>
          <p:cNvSpPr>
            <a:spLocks noChangeArrowheads="1"/>
          </p:cNvSpPr>
          <p:nvPr/>
        </p:nvSpPr>
        <p:spPr bwMode="auto">
          <a:xfrm>
            <a:off x="8458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6" name="AutoShape 36"/>
          <p:cNvSpPr>
            <a:spLocks noChangeArrowheads="1"/>
          </p:cNvSpPr>
          <p:nvPr/>
        </p:nvSpPr>
        <p:spPr bwMode="auto">
          <a:xfrm>
            <a:off x="84582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AutoShape 37"/>
          <p:cNvSpPr>
            <a:spLocks noChangeArrowheads="1"/>
          </p:cNvSpPr>
          <p:nvPr/>
        </p:nvSpPr>
        <p:spPr bwMode="auto">
          <a:xfrm>
            <a:off x="101346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8" name="AutoShape 38"/>
          <p:cNvSpPr>
            <a:spLocks noChangeArrowheads="1"/>
          </p:cNvSpPr>
          <p:nvPr/>
        </p:nvSpPr>
        <p:spPr bwMode="auto">
          <a:xfrm>
            <a:off x="10744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9" name="AutoShape 39"/>
          <p:cNvSpPr>
            <a:spLocks noChangeArrowheads="1"/>
          </p:cNvSpPr>
          <p:nvPr/>
        </p:nvSpPr>
        <p:spPr bwMode="auto">
          <a:xfrm>
            <a:off x="81534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AutoShape 40"/>
          <p:cNvSpPr>
            <a:spLocks noChangeArrowheads="1"/>
          </p:cNvSpPr>
          <p:nvPr/>
        </p:nvSpPr>
        <p:spPr bwMode="auto">
          <a:xfrm>
            <a:off x="87630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1" name="AutoShape 41"/>
          <p:cNvCxnSpPr>
            <a:cxnSpLocks noChangeShapeType="1"/>
            <a:stCxn id="17414" idx="0"/>
            <a:endCxn id="17423" idx="0"/>
          </p:cNvCxnSpPr>
          <p:nvPr/>
        </p:nvCxnSpPr>
        <p:spPr bwMode="auto">
          <a:xfrm flipH="1">
            <a:off x="100203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2" name="AutoShape 42"/>
          <p:cNvCxnSpPr>
            <a:cxnSpLocks noChangeShapeType="1"/>
            <a:stCxn id="17414" idx="0"/>
            <a:endCxn id="17424" idx="0"/>
          </p:cNvCxnSpPr>
          <p:nvPr/>
        </p:nvCxnSpPr>
        <p:spPr bwMode="auto">
          <a:xfrm>
            <a:off x="103251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3" name="AutoShape 43"/>
          <p:cNvCxnSpPr>
            <a:cxnSpLocks noChangeShapeType="1"/>
            <a:stCxn id="17422" idx="3"/>
            <a:endCxn id="17425" idx="0"/>
          </p:cNvCxnSpPr>
          <p:nvPr/>
        </p:nvCxnSpPr>
        <p:spPr bwMode="auto">
          <a:xfrm flipH="1">
            <a:off x="86487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4" name="AutoShape 44"/>
          <p:cNvSpPr>
            <a:spLocks noChangeArrowheads="1"/>
          </p:cNvSpPr>
          <p:nvPr/>
        </p:nvSpPr>
        <p:spPr bwMode="auto">
          <a:xfrm>
            <a:off x="90678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5" name="AutoShape 45"/>
          <p:cNvCxnSpPr>
            <a:cxnSpLocks noChangeShapeType="1"/>
            <a:stCxn id="17425" idx="3"/>
            <a:endCxn id="17429" idx="0"/>
          </p:cNvCxnSpPr>
          <p:nvPr/>
        </p:nvCxnSpPr>
        <p:spPr bwMode="auto">
          <a:xfrm flipH="1">
            <a:off x="83439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6" name="AutoShape 46"/>
          <p:cNvCxnSpPr>
            <a:cxnSpLocks noChangeShapeType="1"/>
            <a:stCxn id="17425" idx="3"/>
            <a:endCxn id="17430" idx="0"/>
          </p:cNvCxnSpPr>
          <p:nvPr/>
        </p:nvCxnSpPr>
        <p:spPr bwMode="auto">
          <a:xfrm>
            <a:off x="86487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7" name="AutoShape 47"/>
          <p:cNvCxnSpPr>
            <a:cxnSpLocks noChangeShapeType="1"/>
            <a:stCxn id="17430" idx="3"/>
            <a:endCxn id="17426" idx="0"/>
          </p:cNvCxnSpPr>
          <p:nvPr/>
        </p:nvCxnSpPr>
        <p:spPr bwMode="auto">
          <a:xfrm flipH="1">
            <a:off x="86487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8" name="AutoShape 48"/>
          <p:cNvCxnSpPr>
            <a:cxnSpLocks noChangeShapeType="1"/>
            <a:stCxn id="17430" idx="3"/>
            <a:endCxn id="17434" idx="0"/>
          </p:cNvCxnSpPr>
          <p:nvPr/>
        </p:nvCxnSpPr>
        <p:spPr bwMode="auto">
          <a:xfrm>
            <a:off x="89535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9" name="Rectangle 49"/>
          <p:cNvSpPr>
            <a:spLocks noChangeArrowheads="1"/>
          </p:cNvSpPr>
          <p:nvPr/>
        </p:nvSpPr>
        <p:spPr bwMode="auto">
          <a:xfrm>
            <a:off x="7924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0" name="Rectangle 50"/>
          <p:cNvSpPr>
            <a:spLocks noChangeArrowheads="1"/>
          </p:cNvSpPr>
          <p:nvPr/>
        </p:nvSpPr>
        <p:spPr bwMode="auto">
          <a:xfrm>
            <a:off x="87630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1" name="Rectangle 51"/>
          <p:cNvSpPr>
            <a:spLocks noChangeArrowheads="1"/>
          </p:cNvSpPr>
          <p:nvPr/>
        </p:nvSpPr>
        <p:spPr bwMode="auto">
          <a:xfrm>
            <a:off x="97536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2" name="Rectangle 52"/>
          <p:cNvSpPr>
            <a:spLocks noChangeArrowheads="1"/>
          </p:cNvSpPr>
          <p:nvPr/>
        </p:nvSpPr>
        <p:spPr bwMode="auto">
          <a:xfrm>
            <a:off x="10591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3" name="Freeform 53"/>
          <p:cNvSpPr>
            <a:spLocks/>
          </p:cNvSpPr>
          <p:nvPr/>
        </p:nvSpPr>
        <p:spPr bwMode="auto">
          <a:xfrm>
            <a:off x="8102600" y="4114800"/>
            <a:ext cx="508000" cy="1676400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Freeform 54"/>
          <p:cNvSpPr>
            <a:spLocks/>
          </p:cNvSpPr>
          <p:nvPr/>
        </p:nvSpPr>
        <p:spPr bwMode="auto">
          <a:xfrm>
            <a:off x="8890000" y="4114800"/>
            <a:ext cx="406400" cy="16764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5" name="Freeform 55"/>
          <p:cNvSpPr>
            <a:spLocks/>
          </p:cNvSpPr>
          <p:nvPr/>
        </p:nvSpPr>
        <p:spPr bwMode="auto">
          <a:xfrm>
            <a:off x="10515600" y="3200400"/>
            <a:ext cx="457200" cy="25908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Freeform 56"/>
          <p:cNvSpPr>
            <a:spLocks/>
          </p:cNvSpPr>
          <p:nvPr/>
        </p:nvSpPr>
        <p:spPr bwMode="auto">
          <a:xfrm>
            <a:off x="9944100" y="3200400"/>
            <a:ext cx="508000" cy="2590800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47" name="AutoShape 57"/>
          <p:cNvCxnSpPr>
            <a:cxnSpLocks noChangeShapeType="1"/>
            <a:stCxn id="17422" idx="3"/>
            <a:endCxn id="17448" idx="0"/>
          </p:cNvCxnSpPr>
          <p:nvPr/>
        </p:nvCxnSpPr>
        <p:spPr bwMode="auto">
          <a:xfrm>
            <a:off x="89535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48" name="AutoShape 58"/>
          <p:cNvSpPr>
            <a:spLocks noChangeArrowheads="1"/>
          </p:cNvSpPr>
          <p:nvPr/>
        </p:nvSpPr>
        <p:spPr bwMode="auto">
          <a:xfrm>
            <a:off x="90678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85499" name="Rectangle 59"/>
          <p:cNvSpPr>
            <a:spLocks noChangeArrowheads="1"/>
          </p:cNvSpPr>
          <p:nvPr/>
        </p:nvSpPr>
        <p:spPr bwMode="auto">
          <a:xfrm>
            <a:off x="80772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-1</a:t>
            </a:r>
          </a:p>
        </p:txBody>
      </p:sp>
      <p:sp>
        <p:nvSpPr>
          <p:cNvPr id="1085500" name="Rectangle 60"/>
          <p:cNvSpPr>
            <a:spLocks noChangeArrowheads="1"/>
          </p:cNvSpPr>
          <p:nvPr/>
        </p:nvSpPr>
        <p:spPr bwMode="auto">
          <a:xfrm>
            <a:off x="87630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-2</a:t>
            </a:r>
          </a:p>
        </p:txBody>
      </p:sp>
      <p:sp>
        <p:nvSpPr>
          <p:cNvPr id="1085501" name="Rectangle 61"/>
          <p:cNvSpPr>
            <a:spLocks noChangeArrowheads="1"/>
          </p:cNvSpPr>
          <p:nvPr/>
        </p:nvSpPr>
        <p:spPr bwMode="auto">
          <a:xfrm>
            <a:off x="97536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1085502" name="Rectangle 62"/>
          <p:cNvSpPr>
            <a:spLocks noChangeArrowheads="1"/>
          </p:cNvSpPr>
          <p:nvPr/>
        </p:nvSpPr>
        <p:spPr bwMode="auto">
          <a:xfrm>
            <a:off x="104394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085505" name="AutoShape 65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182880" anchor="b" anchorCtr="0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1085507" name="Text Box 67"/>
          <p:cNvSpPr txBox="1">
            <a:spLocks noChangeArrowheads="1"/>
          </p:cNvSpPr>
          <p:nvPr/>
        </p:nvSpPr>
        <p:spPr bwMode="auto">
          <a:xfrm>
            <a:off x="11223625" y="19192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sp>
        <p:nvSpPr>
          <p:cNvPr id="1085508" name="Text Box 68"/>
          <p:cNvSpPr txBox="1">
            <a:spLocks noChangeArrowheads="1"/>
          </p:cNvSpPr>
          <p:nvPr/>
        </p:nvSpPr>
        <p:spPr bwMode="auto">
          <a:xfrm>
            <a:off x="11223625" y="14620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1085509" name="AutoShape 69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-2</a:t>
            </a:r>
          </a:p>
        </p:txBody>
      </p:sp>
      <p:sp>
        <p:nvSpPr>
          <p:cNvPr id="1085510" name="AutoShape 70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8401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9" grpId="0" animBg="1" autoUpdateAnimBg="0"/>
      <p:bldP spid="1085500" grpId="0" animBg="1" autoUpdateAnimBg="0"/>
      <p:bldP spid="1085501" grpId="0" animBg="1" autoUpdateAnimBg="0"/>
      <p:bldP spid="1085502" grpId="0" animBg="1" autoUpdateAnimBg="0"/>
      <p:bldP spid="1085505" grpId="0" animBg="1" autoUpdateAnimBg="0"/>
      <p:bldP spid="1085509" grpId="0" animBg="1"/>
      <p:bldP spid="10855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500" y="1404536"/>
            <a:ext cx="4610100" cy="22675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3886200"/>
            <a:ext cx="4686300" cy="21587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Matters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5461000" cy="4729164"/>
          </a:xfrm>
        </p:spPr>
        <p:txBody>
          <a:bodyPr/>
          <a:lstStyle/>
          <a:p>
            <a:r>
              <a:rPr lang="en-US" sz="2800" dirty="0"/>
              <a:t>Evaluation functions are always imperfect</a:t>
            </a:r>
          </a:p>
          <a:p>
            <a:r>
              <a:rPr lang="en-US" sz="2800" dirty="0"/>
              <a:t>The deeper in the tree the evaluation function is buried, the less the quality of the evaluation function matters</a:t>
            </a:r>
          </a:p>
          <a:p>
            <a:r>
              <a:rPr lang="en-US" sz="2800" dirty="0"/>
              <a:t>An important example of the tradeoff between complexity of features and complexity of computation</a:t>
            </a:r>
          </a:p>
        </p:txBody>
      </p:sp>
      <p:sp>
        <p:nvSpPr>
          <p:cNvPr id="7" name="Text Box 76"/>
          <p:cNvSpPr txBox="1">
            <a:spLocks noChangeArrowheads="1"/>
          </p:cNvSpPr>
          <p:nvPr/>
        </p:nvSpPr>
        <p:spPr bwMode="auto">
          <a:xfrm>
            <a:off x="8382000" y="6488112"/>
            <a:ext cx="3810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depth limited (L6D4, L6D5)]</a:t>
            </a:r>
          </a:p>
        </p:txBody>
      </p:sp>
    </p:spTree>
    <p:extLst>
      <p:ext uri="{BB962C8B-B14F-4D97-AF65-F5344CB8AC3E}">
        <p14:creationId xmlns:p14="http://schemas.microsoft.com/office/powerpoint/2010/main" val="3246454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Limited Depth (2)</a:t>
            </a:r>
          </a:p>
        </p:txBody>
      </p:sp>
      <p:pic>
        <p:nvPicPr>
          <p:cNvPr id="3" name="DepthLimited-depth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6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Limited Depth (10)</a:t>
            </a:r>
          </a:p>
        </p:txBody>
      </p:sp>
      <p:pic>
        <p:nvPicPr>
          <p:cNvPr id="3" name="DepthLimited-depth1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9450" y="1143000"/>
            <a:ext cx="8293100" cy="51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8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2CAE90-A8E2-B542-84B9-89AC50B58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Project 2: Multi-Agent Search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8AA27BA-CF0A-484B-BFB4-79948695EF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http://inst.cs.berkeley.edu/~cs188/sp20/project2/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1181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FC18D5-C9AA-4041-A347-26A831DC8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2 (5 points): Minimax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E2721B-667E-5F4D-BEE0-00F89B699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http://inst.cs.berkeley.edu/~cs188/sp20/project2/#question-2-5-points-minimax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578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9400" y="1448322"/>
            <a:ext cx="6723063" cy="44185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Tree Pruning</a:t>
            </a:r>
          </a:p>
        </p:txBody>
      </p:sp>
    </p:spTree>
    <p:extLst>
      <p:ext uri="{BB962C8B-B14F-4D97-AF65-F5344CB8AC3E}">
        <p14:creationId xmlns:p14="http://schemas.microsoft.com/office/powerpoint/2010/main" val="2709138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Minimax Example</a:t>
            </a:r>
          </a:p>
        </p:txBody>
      </p:sp>
      <p:sp>
        <p:nvSpPr>
          <p:cNvPr id="21507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21550" name="AutoShape 13"/>
            <p:cNvCxnSpPr>
              <a:cxnSpLocks noChangeShapeType="1"/>
              <a:stCxn id="21542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51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21548" name="AutoShape 17"/>
            <p:cNvCxnSpPr>
              <a:cxnSpLocks noChangeShapeType="1"/>
              <a:stCxn id="21542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9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21546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7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21544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5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21542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43" name="AutoShape 7"/>
            <p:cNvCxnSpPr>
              <a:cxnSpLocks noChangeShapeType="1"/>
              <a:stCxn id="21507" idx="3"/>
              <a:endCxn id="21542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21542" idx="0"/>
          </p:cNvCxnSpPr>
          <p:nvPr/>
        </p:nvCxnSpPr>
        <p:spPr bwMode="auto">
          <a:xfrm flipH="1">
            <a:off x="1883834" y="3765551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2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21507" idx="3"/>
          </p:cNvCxnSpPr>
          <p:nvPr/>
        </p:nvCxnSpPr>
        <p:spPr bwMode="auto">
          <a:xfrm rot="16200000" flipH="1">
            <a:off x="6212417" y="2250017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21542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1"/>
            <a:ext cx="508000" cy="1235075"/>
            <a:chOff x="4270375" y="2514600"/>
            <a:chExt cx="381000" cy="1235075"/>
          </a:xfrm>
        </p:grpSpPr>
        <p:sp>
          <p:nvSpPr>
            <p:cNvPr id="21540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41" name="AutoShape 21"/>
            <p:cNvCxnSpPr>
              <a:cxnSpLocks noChangeShapeType="1"/>
              <a:stCxn id="21507" idx="3"/>
              <a:endCxn id="21540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6"/>
            <a:ext cx="1524000" cy="1190625"/>
            <a:chOff x="3505200" y="3762375"/>
            <a:chExt cx="1142999" cy="1190625"/>
          </a:xfrm>
        </p:grpSpPr>
        <p:cxnSp>
          <p:nvCxnSpPr>
            <p:cNvPr id="21536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37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21538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39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2000" cy="1250950"/>
            <a:chOff x="4460875" y="2514600"/>
            <a:chExt cx="2476500" cy="1250950"/>
          </a:xfrm>
        </p:grpSpPr>
        <p:sp>
          <p:nvSpPr>
            <p:cNvPr id="21534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35" name="AutoShape 27"/>
            <p:cNvCxnSpPr>
              <a:cxnSpLocks noChangeShapeType="1"/>
              <a:stCxn id="21507" idx="3"/>
              <a:endCxn id="21534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6"/>
            <a:ext cx="1524000" cy="1190625"/>
            <a:chOff x="5791200" y="3762375"/>
            <a:chExt cx="1142999" cy="1190625"/>
          </a:xfrm>
        </p:grpSpPr>
        <p:cxnSp>
          <p:nvCxnSpPr>
            <p:cNvPr id="21530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31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21532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33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5689600" y="3765550"/>
            <a:ext cx="508000" cy="1187450"/>
            <a:chOff x="6553200" y="3765550"/>
            <a:chExt cx="381000" cy="1187450"/>
          </a:xfrm>
        </p:grpSpPr>
        <p:cxnSp>
          <p:nvCxnSpPr>
            <p:cNvPr id="2152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2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5945717" y="3765550"/>
            <a:ext cx="1267883" cy="1187450"/>
            <a:chOff x="6745288" y="3765550"/>
            <a:chExt cx="950912" cy="1187450"/>
          </a:xfrm>
        </p:grpSpPr>
        <p:cxnSp>
          <p:nvCxnSpPr>
            <p:cNvPr id="2152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2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9112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sym typeface="Symbol" pitchFamily="18" charset="2"/>
              </a:rPr>
              <a:t>Minimax</a:t>
            </a:r>
            <a:r>
              <a:rPr lang="en-US" dirty="0">
                <a:sym typeface="Symbol" pitchFamily="18" charset="2"/>
              </a:rPr>
              <a:t> Pruning</a:t>
            </a:r>
          </a:p>
        </p:txBody>
      </p:sp>
      <p:sp>
        <p:nvSpPr>
          <p:cNvPr id="22531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22568" name="AutoShape 13"/>
            <p:cNvCxnSpPr>
              <a:cxnSpLocks noChangeShapeType="1"/>
              <a:stCxn id="2256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22566" name="AutoShape 17"/>
            <p:cNvCxnSpPr>
              <a:cxnSpLocks noChangeShapeType="1"/>
              <a:stCxn id="2256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22564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5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22562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3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2256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61" name="AutoShape 7"/>
            <p:cNvCxnSpPr>
              <a:cxnSpLocks noChangeShapeType="1"/>
              <a:stCxn id="22531" idx="3"/>
              <a:endCxn id="22560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22560" idx="0"/>
          </p:cNvCxnSpPr>
          <p:nvPr/>
        </p:nvCxnSpPr>
        <p:spPr bwMode="auto">
          <a:xfrm flipH="1">
            <a:off x="1883834" y="3765551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2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22531" idx="3"/>
          </p:cNvCxnSpPr>
          <p:nvPr/>
        </p:nvCxnSpPr>
        <p:spPr bwMode="auto">
          <a:xfrm rot="16200000" flipH="1">
            <a:off x="6212417" y="2250017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22560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1"/>
            <a:ext cx="508000" cy="1235075"/>
            <a:chOff x="4270375" y="2514600"/>
            <a:chExt cx="381000" cy="1235075"/>
          </a:xfrm>
        </p:grpSpPr>
        <p:sp>
          <p:nvSpPr>
            <p:cNvPr id="2255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59" name="AutoShape 21"/>
            <p:cNvCxnSpPr>
              <a:cxnSpLocks noChangeShapeType="1"/>
              <a:stCxn id="22531" idx="3"/>
              <a:endCxn id="22558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6"/>
            <a:ext cx="1524000" cy="1190625"/>
            <a:chOff x="3505200" y="3762375"/>
            <a:chExt cx="1142999" cy="1190625"/>
          </a:xfrm>
        </p:grpSpPr>
        <p:cxnSp>
          <p:nvCxnSpPr>
            <p:cNvPr id="22554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55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22556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57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2000" cy="1250950"/>
            <a:chOff x="4460875" y="2514600"/>
            <a:chExt cx="2476500" cy="1250950"/>
          </a:xfrm>
        </p:grpSpPr>
        <p:sp>
          <p:nvSpPr>
            <p:cNvPr id="22552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53" name="AutoShape 27"/>
            <p:cNvCxnSpPr>
              <a:cxnSpLocks noChangeShapeType="1"/>
              <a:stCxn id="22531" idx="3"/>
              <a:endCxn id="22552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6"/>
            <a:ext cx="1524000" cy="1190625"/>
            <a:chOff x="5791200" y="3762375"/>
            <a:chExt cx="1142999" cy="1190625"/>
          </a:xfrm>
        </p:grpSpPr>
        <p:cxnSp>
          <p:nvCxnSpPr>
            <p:cNvPr id="22548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49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22550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5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26358772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Alpha-Beta Pruning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6858000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sz="2400" dirty="0"/>
              <a:t>General configuration (MIN version)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We’re computing the MIN-VALUE at some node </a:t>
            </a:r>
            <a:r>
              <a:rPr lang="en-US" sz="2000" i="1" dirty="0">
                <a:sym typeface="Symbol" pitchFamily="18" charset="2"/>
              </a:rPr>
              <a:t>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We’re looping over </a:t>
            </a:r>
            <a:r>
              <a:rPr lang="en-US" sz="2000" i="1" dirty="0" err="1"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children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i="1" dirty="0" err="1"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estimate of the </a:t>
            </a:r>
            <a:r>
              <a:rPr lang="en-US" sz="2000" dirty="0" err="1">
                <a:sym typeface="Symbol" pitchFamily="18" charset="2"/>
              </a:rPr>
              <a:t>childrens</a:t>
            </a:r>
            <a:r>
              <a:rPr lang="en-US" sz="2000" dirty="0">
                <a:sym typeface="Symbol" pitchFamily="18" charset="2"/>
              </a:rPr>
              <a:t>’ min is dropping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Who cares about </a:t>
            </a:r>
            <a:r>
              <a:rPr lang="en-US" sz="2000" i="1" dirty="0" err="1"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value?  MAX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Let </a:t>
            </a:r>
            <a:r>
              <a:rPr lang="en-US" sz="2000" i="1" dirty="0">
                <a:sym typeface="Symbol" pitchFamily="18" charset="2"/>
              </a:rPr>
              <a:t>a</a:t>
            </a:r>
            <a:r>
              <a:rPr lang="en-US" sz="2000" dirty="0"/>
              <a:t> be the best value that MAX can get at any choice point along the current path from the root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/>
              <a:t>If </a:t>
            </a:r>
            <a:r>
              <a:rPr lang="en-US" sz="2000" i="1" dirty="0"/>
              <a:t>n</a:t>
            </a:r>
            <a:r>
              <a:rPr lang="en-US" sz="2000" dirty="0"/>
              <a:t> becomes worse than </a:t>
            </a:r>
            <a:r>
              <a:rPr lang="en-US" sz="2000" i="1" dirty="0">
                <a:sym typeface="Symbol" pitchFamily="18" charset="2"/>
              </a:rPr>
              <a:t>a</a:t>
            </a:r>
            <a:r>
              <a:rPr lang="en-US" sz="2000" dirty="0"/>
              <a:t>, MAX will avoid it, so we can stop considering </a:t>
            </a:r>
            <a:r>
              <a:rPr lang="en-US" sz="2000" i="1" dirty="0" err="1"/>
              <a:t>n</a:t>
            </a:r>
            <a:r>
              <a:rPr lang="en-US" sz="2000" dirty="0" err="1"/>
              <a:t>’s</a:t>
            </a:r>
            <a:r>
              <a:rPr lang="en-US" sz="2000" dirty="0"/>
              <a:t> other children (it’s already bad enough that it won’t be played)</a:t>
            </a:r>
          </a:p>
          <a:p>
            <a:pPr lvl="1" eaLnBrk="1" hangingPunct="1"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400" dirty="0"/>
              <a:t>MAX version is symmetric</a:t>
            </a:r>
            <a:endParaRPr lang="en-US" sz="2000" dirty="0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7778750" y="1995765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7778750" y="2819400"/>
            <a:ext cx="608013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7778750" y="4205565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7778750" y="4967288"/>
            <a:ext cx="608013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 flipV="1">
            <a:off x="92964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  <a:sym typeface="Symbol" pitchFamily="18" charset="2"/>
              </a:rPr>
              <a:t>a</a:t>
            </a:r>
            <a:endParaRPr lang="en-US" sz="1600" i="1" dirty="0">
              <a:latin typeface="Calibri" pitchFamily="34" charset="0"/>
            </a:endParaRPr>
          </a:p>
        </p:txBody>
      </p:sp>
      <p:cxnSp>
        <p:nvCxnSpPr>
          <p:cNvPr id="23561" name="AutoShape 9"/>
          <p:cNvCxnSpPr>
            <a:cxnSpLocks noChangeShapeType="1"/>
            <a:stCxn id="23564" idx="3"/>
            <a:endCxn id="23560" idx="3"/>
          </p:cNvCxnSpPr>
          <p:nvPr/>
        </p:nvCxnSpPr>
        <p:spPr bwMode="auto">
          <a:xfrm flipH="1">
            <a:off x="9485313" y="2362200"/>
            <a:ext cx="763587" cy="533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2" name="AutoShape 10"/>
          <p:cNvSpPr>
            <a:spLocks noChangeArrowheads="1"/>
          </p:cNvSpPr>
          <p:nvPr/>
        </p:nvSpPr>
        <p:spPr bwMode="auto">
          <a:xfrm>
            <a:off x="10287000" y="4205288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600">
              <a:latin typeface="Calibri" pitchFamily="34" charset="0"/>
            </a:endParaRPr>
          </a:p>
        </p:txBody>
      </p:sp>
      <p:cxnSp>
        <p:nvCxnSpPr>
          <p:cNvPr id="23563" name="AutoShape 11"/>
          <p:cNvCxnSpPr>
            <a:cxnSpLocks noChangeShapeType="1"/>
            <a:stCxn id="23560" idx="0"/>
          </p:cNvCxnSpPr>
          <p:nvPr/>
        </p:nvCxnSpPr>
        <p:spPr bwMode="auto">
          <a:xfrm>
            <a:off x="9486900" y="3200400"/>
            <a:ext cx="344488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4" name="AutoShape 12"/>
          <p:cNvSpPr>
            <a:spLocks noChangeArrowheads="1"/>
          </p:cNvSpPr>
          <p:nvPr/>
        </p:nvSpPr>
        <p:spPr bwMode="auto">
          <a:xfrm>
            <a:off x="100584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8153400" y="3276600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6" name="AutoShape 14"/>
          <p:cNvSpPr>
            <a:spLocks noChangeArrowheads="1"/>
          </p:cNvSpPr>
          <p:nvPr/>
        </p:nvSpPr>
        <p:spPr bwMode="auto">
          <a:xfrm flipV="1">
            <a:off x="10668000" y="5029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</a:rPr>
              <a:t>n</a:t>
            </a:r>
            <a:endParaRPr lang="en-US" sz="1600" dirty="0">
              <a:latin typeface="Calibri" pitchFamily="34" charset="0"/>
            </a:endParaRPr>
          </a:p>
        </p:txBody>
      </p:sp>
      <p:cxnSp>
        <p:nvCxnSpPr>
          <p:cNvPr id="23567" name="AutoShape 15"/>
          <p:cNvCxnSpPr>
            <a:cxnSpLocks noChangeShapeType="1"/>
            <a:stCxn id="23562" idx="3"/>
            <a:endCxn id="23566" idx="3"/>
          </p:cNvCxnSpPr>
          <p:nvPr/>
        </p:nvCxnSpPr>
        <p:spPr bwMode="auto">
          <a:xfrm rot="16200000" flipH="1">
            <a:off x="10408444" y="4579144"/>
            <a:ext cx="5191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68" name="AutoShape 16"/>
          <p:cNvCxnSpPr>
            <a:cxnSpLocks noChangeShapeType="1"/>
            <a:stCxn id="23560" idx="0"/>
          </p:cNvCxnSpPr>
          <p:nvPr/>
        </p:nvCxnSpPr>
        <p:spPr bwMode="auto">
          <a:xfrm flipH="1">
            <a:off x="9145588" y="3200400"/>
            <a:ext cx="3413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9" name="Freeform 17"/>
          <p:cNvSpPr>
            <a:spLocks/>
          </p:cNvSpPr>
          <p:nvPr/>
        </p:nvSpPr>
        <p:spPr bwMode="auto">
          <a:xfrm>
            <a:off x="10185400" y="2362200"/>
            <a:ext cx="444500" cy="1828800"/>
          </a:xfrm>
          <a:custGeom>
            <a:avLst/>
            <a:gdLst>
              <a:gd name="T0" fmla="*/ 2147483647 w 280"/>
              <a:gd name="T1" fmla="*/ 0 h 1152"/>
              <a:gd name="T2" fmla="*/ 2147483647 w 280"/>
              <a:gd name="T3" fmla="*/ 2147483647 h 1152"/>
              <a:gd name="T4" fmla="*/ 2147483647 w 280"/>
              <a:gd name="T5" fmla="*/ 2147483647 h 1152"/>
              <a:gd name="T6" fmla="*/ 2147483647 w 280"/>
              <a:gd name="T7" fmla="*/ 2147483647 h 1152"/>
              <a:gd name="T8" fmla="*/ 2147483647 w 280"/>
              <a:gd name="T9" fmla="*/ 2147483647 h 1152"/>
              <a:gd name="T10" fmla="*/ 2147483647 w 280"/>
              <a:gd name="T11" fmla="*/ 2147483647 h 1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0"/>
              <a:gd name="T19" fmla="*/ 0 h 1152"/>
              <a:gd name="T20" fmla="*/ 280 w 280"/>
              <a:gd name="T21" fmla="*/ 1152 h 115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0" h="1152">
                <a:moveTo>
                  <a:pt x="40" y="0"/>
                </a:moveTo>
                <a:cubicBezTo>
                  <a:pt x="20" y="112"/>
                  <a:pt x="0" y="224"/>
                  <a:pt x="40" y="288"/>
                </a:cubicBezTo>
                <a:cubicBezTo>
                  <a:pt x="80" y="352"/>
                  <a:pt x="280" y="304"/>
                  <a:pt x="280" y="384"/>
                </a:cubicBezTo>
                <a:cubicBezTo>
                  <a:pt x="280" y="464"/>
                  <a:pt x="48" y="688"/>
                  <a:pt x="40" y="768"/>
                </a:cubicBezTo>
                <a:cubicBezTo>
                  <a:pt x="32" y="848"/>
                  <a:pt x="208" y="800"/>
                  <a:pt x="232" y="864"/>
                </a:cubicBezTo>
                <a:cubicBezTo>
                  <a:pt x="256" y="928"/>
                  <a:pt x="220" y="1040"/>
                  <a:pt x="184" y="115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23570" name="AutoShape 18"/>
          <p:cNvCxnSpPr>
            <a:cxnSpLocks noChangeShapeType="1"/>
            <a:stCxn id="23562" idx="3"/>
          </p:cNvCxnSpPr>
          <p:nvPr/>
        </p:nvCxnSpPr>
        <p:spPr bwMode="auto">
          <a:xfrm flipH="1">
            <a:off x="10134600" y="4510088"/>
            <a:ext cx="342900" cy="5191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1" name="AutoShape 19"/>
          <p:cNvCxnSpPr>
            <a:cxnSpLocks noChangeShapeType="1"/>
            <a:endCxn id="23564" idx="0"/>
          </p:cNvCxnSpPr>
          <p:nvPr/>
        </p:nvCxnSpPr>
        <p:spPr bwMode="auto">
          <a:xfrm flipH="1">
            <a:off x="10248900" y="1600200"/>
            <a:ext cx="419100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3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10839450" y="5353050"/>
            <a:ext cx="228600" cy="1905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74" name="AutoShape 18"/>
          <p:cNvCxnSpPr>
            <a:cxnSpLocks noChangeShapeType="1"/>
            <a:stCxn id="23566" idx="0"/>
          </p:cNvCxnSpPr>
          <p:nvPr/>
        </p:nvCxnSpPr>
        <p:spPr bwMode="auto">
          <a:xfrm rot="5400000">
            <a:off x="10447337" y="5441951"/>
            <a:ext cx="519113" cy="3032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5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10648950" y="5543550"/>
            <a:ext cx="457200" cy="381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79474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</a:t>
            </a:r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65024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1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 2</a:t>
            </a:r>
          </a:p>
        </p:txBody>
      </p:sp>
      <p:pic>
        <p:nvPicPr>
          <p:cNvPr id="5" name="Picture 4" descr="alpha-beta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121" y="1384168"/>
            <a:ext cx="8071757" cy="510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53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6324600" y="3048000"/>
            <a:ext cx="5410200" cy="31242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7200" y="3048000"/>
            <a:ext cx="5410200" cy="31242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Implementation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477000" y="3352800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v = min(v,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if v ≤ 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return v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β </a:t>
            </a:r>
            <a:r>
              <a:rPr lang="en-US" sz="2400" kern="0" dirty="0">
                <a:latin typeface="Calibri" pitchFamily="34" charset="0"/>
              </a:rPr>
              <a:t>= min(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" y="3048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sz="2400" kern="0" noProof="0" dirty="0">
                <a:latin typeface="Calibri" pitchFamily="34" charset="0"/>
              </a:rPr>
              <a:t>max(v,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sz="2400" kern="0" dirty="0">
                <a:latin typeface="Calibri" pitchFamily="34" charset="0"/>
              </a:rPr>
              <a:t>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baseline="0" dirty="0">
                <a:latin typeface="Calibri" pitchFamily="34" charset="0"/>
              </a:rPr>
              <a:t>if</a:t>
            </a:r>
            <a:r>
              <a:rPr lang="en-US" sz="2400" kern="0" dirty="0">
                <a:latin typeface="Calibri" pitchFamily="34" charset="0"/>
              </a:rPr>
              <a:t> v ≥ 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= max(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05200" y="1524000"/>
            <a:ext cx="5105400" cy="1066800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11734800" cy="1447800"/>
          </a:xfrm>
        </p:spPr>
        <p:txBody>
          <a:bodyPr/>
          <a:lstStyle/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0066CC"/>
                </a:solidFill>
              </a:rPr>
              <a:t>α</a:t>
            </a:r>
            <a:r>
              <a:rPr lang="en-US" sz="2400" dirty="0">
                <a:solidFill>
                  <a:srgbClr val="0066CC"/>
                </a:solidFill>
              </a:rPr>
              <a:t>: </a:t>
            </a:r>
            <a:r>
              <a:rPr lang="en-US" sz="2400" dirty="0">
                <a:solidFill>
                  <a:srgbClr val="0070C0"/>
                </a:solidFill>
              </a:rPr>
              <a:t>MAX’s best option on path to root</a:t>
            </a:r>
          </a:p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C00000"/>
                </a:solidFill>
              </a:rPr>
              <a:t>β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r>
              <a:rPr lang="el-GR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MIN’s best option on path to root</a:t>
            </a:r>
          </a:p>
        </p:txBody>
      </p:sp>
    </p:spTree>
    <p:extLst>
      <p:ext uri="{BB962C8B-B14F-4D97-AF65-F5344CB8AC3E}">
        <p14:creationId xmlns:p14="http://schemas.microsoft.com/office/powerpoint/2010/main" val="3522395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3AEA6-BC02-C64D-BA82-AD2DF17E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3 (5 points): Alpha-Beta Pruning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115F09-89BB-5249-8AB1-43EC99D84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http://inst.cs.berkeley.edu/~cs188/sp20/project2/#question-3-5-points-alpha-beta-pruning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3343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Min vs. </a:t>
            </a:r>
            <a:r>
              <a:rPr lang="en-US" dirty="0" err="1"/>
              <a:t>Exp</a:t>
            </a:r>
            <a:r>
              <a:rPr lang="en-US" dirty="0"/>
              <a:t> (Min)</a:t>
            </a:r>
          </a:p>
        </p:txBody>
      </p:sp>
      <p:pic>
        <p:nvPicPr>
          <p:cNvPr id="5" name="Min vs Exp (min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2E2DFB-92A9-4643-AE75-00B92FD97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Welcome to Multi-Agent Pacman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87A4E0-7737-314D-B1B7-D2659D750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http://inst.cs.berkeley.edu/~cs188/sp20/project2/#welcome-to-multi-agent-pacman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7320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Min vs. </a:t>
            </a:r>
            <a:r>
              <a:rPr lang="en-US" dirty="0" err="1"/>
              <a:t>Exp</a:t>
            </a:r>
            <a:r>
              <a:rPr lang="en-US" dirty="0"/>
              <a:t> (</a:t>
            </a:r>
            <a:r>
              <a:rPr lang="en-US" dirty="0" err="1"/>
              <a:t>Exp</a:t>
            </a:r>
            <a:r>
              <a:rPr lang="en-US" dirty="0"/>
              <a:t>)</a:t>
            </a:r>
          </a:p>
        </p:txBody>
      </p:sp>
      <p:pic>
        <p:nvPicPr>
          <p:cNvPr id="3" name="Min vs Exp (exp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2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Search</a:t>
            </a:r>
          </a:p>
        </p:txBody>
      </p:sp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467600" cy="4876800"/>
          </a:xfrm>
        </p:spPr>
        <p:txBody>
          <a:bodyPr>
            <a:normAutofit lnSpcReduction="10000"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Unpredictable opponents: the ghosts respond randomly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20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Values should now reflect average-case (</a:t>
            </a:r>
            <a:r>
              <a:rPr lang="en-US" sz="2200" dirty="0" err="1"/>
              <a:t>expectimax</a:t>
            </a:r>
            <a:r>
              <a:rPr lang="en-US" sz="2200" dirty="0"/>
              <a:t>) outcomes, not worst-case (</a:t>
            </a:r>
            <a:r>
              <a:rPr lang="en-US" sz="2200" dirty="0" err="1"/>
              <a:t>minimax</a:t>
            </a:r>
            <a:r>
              <a:rPr lang="en-US" sz="2200" dirty="0"/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C00000"/>
                </a:solidFill>
              </a:rPr>
              <a:t>Expectimax</a:t>
            </a:r>
            <a:r>
              <a:rPr lang="en-US" sz="2200" dirty="0">
                <a:solidFill>
                  <a:srgbClr val="C00000"/>
                </a:solidFill>
              </a:rPr>
              <a:t> search:</a:t>
            </a:r>
            <a:r>
              <a:rPr lang="en-US" sz="2200" dirty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Max nodes as in </a:t>
            </a:r>
            <a:r>
              <a:rPr lang="en-US" sz="2000" dirty="0" err="1"/>
              <a:t>minimax</a:t>
            </a:r>
            <a:r>
              <a:rPr lang="en-US" sz="2000" dirty="0"/>
              <a:t>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Calculate their </a:t>
            </a:r>
            <a:r>
              <a:rPr lang="en-US" sz="2000" dirty="0">
                <a:solidFill>
                  <a:srgbClr val="CC0000"/>
                </a:solidFill>
              </a:rPr>
              <a:t>expected utilities</a:t>
            </a:r>
            <a:endParaRPr lang="en-US" sz="2000" dirty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Later, we’ll learn how to formalize the underlying uncertain-result problems as </a:t>
            </a:r>
            <a:r>
              <a:rPr lang="en-US" sz="2200" dirty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5126" name="AutoShape 4"/>
          <p:cNvSpPr>
            <a:spLocks noChangeArrowheads="1"/>
          </p:cNvSpPr>
          <p:nvPr/>
        </p:nvSpPr>
        <p:spPr bwMode="auto">
          <a:xfrm>
            <a:off x="9525000" y="1828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7</a:t>
            </a:r>
          </a:p>
        </p:txBody>
      </p:sp>
      <p:cxnSp>
        <p:nvCxnSpPr>
          <p:cNvPr id="5131" name="AutoShape 9"/>
          <p:cNvCxnSpPr>
            <a:cxnSpLocks noChangeShapeType="1"/>
            <a:stCxn id="5126" idx="3"/>
            <a:endCxn id="5137" idx="0"/>
          </p:cNvCxnSpPr>
          <p:nvPr/>
        </p:nvCxnSpPr>
        <p:spPr bwMode="auto">
          <a:xfrm flipH="1">
            <a:off x="8953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10"/>
          <p:cNvCxnSpPr>
            <a:cxnSpLocks noChangeShapeType="1"/>
            <a:stCxn id="5126" idx="3"/>
            <a:endCxn id="5138" idx="0"/>
          </p:cNvCxnSpPr>
          <p:nvPr/>
        </p:nvCxnSpPr>
        <p:spPr bwMode="auto">
          <a:xfrm>
            <a:off x="9715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1"/>
          <p:cNvCxnSpPr>
            <a:cxnSpLocks noChangeShapeType="1"/>
            <a:endCxn id="5127" idx="0"/>
          </p:cNvCxnSpPr>
          <p:nvPr/>
        </p:nvCxnSpPr>
        <p:spPr bwMode="auto">
          <a:xfrm flipH="1">
            <a:off x="8572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4" name="AutoShape 12"/>
          <p:cNvCxnSpPr>
            <a:cxnSpLocks noChangeShapeType="1"/>
            <a:endCxn id="5128" idx="0"/>
          </p:cNvCxnSpPr>
          <p:nvPr/>
        </p:nvCxnSpPr>
        <p:spPr bwMode="auto">
          <a:xfrm>
            <a:off x="8953500" y="31242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5" name="AutoShape 13"/>
          <p:cNvCxnSpPr>
            <a:cxnSpLocks noChangeShapeType="1"/>
            <a:endCxn id="5129" idx="0"/>
          </p:cNvCxnSpPr>
          <p:nvPr/>
        </p:nvCxnSpPr>
        <p:spPr bwMode="auto">
          <a:xfrm flipH="1">
            <a:off x="10096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6" name="AutoShape 14"/>
          <p:cNvCxnSpPr>
            <a:cxnSpLocks noChangeShapeType="1"/>
            <a:endCxn id="5130" idx="0"/>
          </p:cNvCxnSpPr>
          <p:nvPr/>
        </p:nvCxnSpPr>
        <p:spPr bwMode="auto">
          <a:xfrm>
            <a:off x="10477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8763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10287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9928225" y="17668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10668000" y="2743200"/>
            <a:ext cx="106680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chance</a:t>
            </a:r>
          </a:p>
        </p:txBody>
      </p:sp>
      <p:sp>
        <p:nvSpPr>
          <p:cNvPr id="5141" name="Rectangle 8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5142" name="Rectangle 9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43" name="Rectangle 10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9</a:t>
            </a:r>
          </a:p>
        </p:txBody>
      </p:sp>
      <p:sp>
        <p:nvSpPr>
          <p:cNvPr id="5144" name="Rectangle 11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100</a:t>
            </a:r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8153400" y="6477000"/>
            <a:ext cx="403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min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vs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exp</a:t>
            </a:r>
            <a:r>
              <a:rPr lang="en-US">
                <a:solidFill>
                  <a:srgbClr val="CC0000"/>
                </a:solidFill>
                <a:latin typeface="Calibri" pitchFamily="34" charset="0"/>
              </a:rPr>
              <a:t> (L7D1,2)]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45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514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447800"/>
            <a:ext cx="7620000" cy="190500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4478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70C0"/>
                </a:solidFill>
              </a:rPr>
              <a:t>MAX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B050"/>
                </a:solidFill>
              </a:rPr>
              <a:t>EXP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= max(v,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</p:txBody>
      </p:sp>
    </p:spTree>
    <p:extLst>
      <p:ext uri="{BB962C8B-B14F-4D97-AF65-F5344CB8AC3E}">
        <p14:creationId xmlns:p14="http://schemas.microsoft.com/office/powerpoint/2010/main" val="319767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1676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1824" y="1828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5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7</a:t>
            </a:r>
          </a:p>
        </p:txBody>
      </p:sp>
      <p:cxnSp>
        <p:nvCxnSpPr>
          <p:cNvPr id="8" name="AutoShape 13"/>
          <p:cNvCxnSpPr>
            <a:cxnSpLocks noChangeShapeType="1"/>
            <a:stCxn id="10" idx="4"/>
            <a:endCxn id="11" idx="0"/>
          </p:cNvCxnSpPr>
          <p:nvPr/>
        </p:nvCxnSpPr>
        <p:spPr bwMode="auto">
          <a:xfrm flipH="1">
            <a:off x="749046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9" name="AutoShape 14"/>
          <p:cNvCxnSpPr>
            <a:cxnSpLocks noChangeShapeType="1"/>
            <a:stCxn id="10" idx="4"/>
            <a:endCxn id="12" idx="0"/>
          </p:cNvCxnSpPr>
          <p:nvPr/>
        </p:nvCxnSpPr>
        <p:spPr bwMode="auto">
          <a:xfrm>
            <a:off x="8801100" y="2407920"/>
            <a:ext cx="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8473440" y="1752600"/>
            <a:ext cx="655320" cy="65532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8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24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8408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-12</a:t>
            </a:r>
          </a:p>
        </p:txBody>
      </p:sp>
      <p:cxnSp>
        <p:nvCxnSpPr>
          <p:cNvPr id="14" name="AutoShape 14"/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880110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75438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9600" y="2895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5250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3600" y="49530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v = (1/2) (8) + (1/3) (24) + (1/6) (-12) = 10</a:t>
            </a:r>
          </a:p>
        </p:txBody>
      </p:sp>
    </p:spTree>
    <p:extLst>
      <p:ext uri="{BB962C8B-B14F-4D97-AF65-F5344CB8AC3E}">
        <p14:creationId xmlns:p14="http://schemas.microsoft.com/office/powerpoint/2010/main" val="298864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Example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52600" y="1539240"/>
            <a:ext cx="8636000" cy="3947160"/>
            <a:chOff x="1219200" y="1992630"/>
            <a:chExt cx="6477000" cy="296037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5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6190" name="AutoShape 13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9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615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6188" name="AutoShape 17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9</a:t>
                </a:r>
              </a:p>
            </p:txBody>
          </p:sp>
        </p:grpSp>
        <p:grpSp>
          <p:nvGrpSpPr>
            <p:cNvPr id="615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8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grpSp>
          <p:nvGrpSpPr>
            <p:cNvPr id="615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8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0</a:t>
                </a:r>
              </a:p>
            </p:txBody>
          </p:sp>
        </p:grpSp>
        <p:grpSp>
          <p:nvGrpSpPr>
            <p:cNvPr id="615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618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3" name="AutoShape 7"/>
              <p:cNvCxnSpPr>
                <a:cxnSpLocks noChangeShapeType="1"/>
                <a:stCxn id="6149" idx="3"/>
                <a:endCxn id="6167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155" name="AutoShape 9"/>
            <p:cNvCxnSpPr>
              <a:cxnSpLocks noChangeShapeType="1"/>
              <a:stCxn id="618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15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615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15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618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1" name="AutoShape 21"/>
              <p:cNvCxnSpPr>
                <a:cxnSpLocks noChangeShapeType="1"/>
                <a:stCxn id="6149" idx="3"/>
                <a:endCxn id="6165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617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617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617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76" name="AutoShape 27"/>
              <p:cNvCxnSpPr>
                <a:cxnSpLocks noChangeShapeType="1"/>
                <a:stCxn id="6149" idx="3"/>
                <a:endCxn id="6166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617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15</a:t>
                </a:r>
              </a:p>
            </p:txBody>
          </p:sp>
          <p:cxnSp>
            <p:nvCxnSpPr>
              <p:cNvPr id="617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7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616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6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6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616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2EAC6BF-7095-9B43-84C8-2ABCD3EF0FAB}"/>
              </a:ext>
            </a:extLst>
          </p:cNvPr>
          <p:cNvSpPr txBox="1"/>
          <p:nvPr/>
        </p:nvSpPr>
        <p:spPr>
          <a:xfrm>
            <a:off x="2869774" y="34755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145D30-A4A3-7A4D-B0BD-D2704067F6BD}"/>
              </a:ext>
            </a:extLst>
          </p:cNvPr>
          <p:cNvSpPr txBox="1"/>
          <p:nvPr/>
        </p:nvSpPr>
        <p:spPr>
          <a:xfrm>
            <a:off x="5915238" y="345237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32F80F-AE53-D246-8553-FCA2B5A58A35}"/>
              </a:ext>
            </a:extLst>
          </p:cNvPr>
          <p:cNvSpPr txBox="1"/>
          <p:nvPr/>
        </p:nvSpPr>
        <p:spPr>
          <a:xfrm>
            <a:off x="8988580" y="35576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6791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6802" y="2018618"/>
            <a:ext cx="4275137" cy="276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Pruning?</a:t>
            </a:r>
          </a:p>
        </p:txBody>
      </p:sp>
      <p:sp>
        <p:nvSpPr>
          <p:cNvPr id="77" name="AutoShape 4"/>
          <p:cNvSpPr>
            <a:spLocks noChangeArrowheads="1"/>
          </p:cNvSpPr>
          <p:nvPr/>
        </p:nvSpPr>
        <p:spPr bwMode="auto">
          <a:xfrm>
            <a:off x="5638800" y="1539240"/>
            <a:ext cx="869951" cy="69596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" name="Group 60"/>
          <p:cNvGrpSpPr>
            <a:grpSpLocks/>
          </p:cNvGrpSpPr>
          <p:nvPr/>
        </p:nvGrpSpPr>
        <p:grpSpPr bwMode="auto">
          <a:xfrm>
            <a:off x="2768600" y="3903133"/>
            <a:ext cx="508000" cy="1583267"/>
            <a:chOff x="1981200" y="3765550"/>
            <a:chExt cx="381000" cy="1187450"/>
          </a:xfrm>
        </p:grpSpPr>
        <p:cxnSp>
          <p:nvCxnSpPr>
            <p:cNvPr id="118" name="AutoShape 13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79" name="Group 61"/>
          <p:cNvGrpSpPr>
            <a:grpSpLocks/>
          </p:cNvGrpSpPr>
          <p:nvPr/>
        </p:nvGrpSpPr>
        <p:grpSpPr bwMode="auto">
          <a:xfrm>
            <a:off x="3024717" y="3903133"/>
            <a:ext cx="1267883" cy="1583267"/>
            <a:chOff x="2173288" y="3765550"/>
            <a:chExt cx="950912" cy="1187450"/>
          </a:xfrm>
        </p:grpSpPr>
        <p:cxnSp>
          <p:nvCxnSpPr>
            <p:cNvPr id="116" name="AutoShape 17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82" name="Group 51"/>
          <p:cNvGrpSpPr>
            <a:grpSpLocks/>
          </p:cNvGrpSpPr>
          <p:nvPr/>
        </p:nvGrpSpPr>
        <p:grpSpPr bwMode="auto">
          <a:xfrm>
            <a:off x="2772833" y="2235200"/>
            <a:ext cx="3300942" cy="1667933"/>
            <a:chOff x="1984375" y="2514601"/>
            <a:chExt cx="2475709" cy="1250949"/>
          </a:xfrm>
        </p:grpSpPr>
        <p:sp>
          <p:nvSpPr>
            <p:cNvPr id="11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11" name="AutoShape 7"/>
            <p:cNvCxnSpPr>
              <a:cxnSpLocks noChangeShapeType="1"/>
              <a:stCxn id="77" idx="3"/>
              <a:endCxn id="95" idx="0"/>
            </p:cNvCxnSpPr>
            <p:nvPr/>
          </p:nvCxnSpPr>
          <p:spPr bwMode="auto">
            <a:xfrm flipH="1">
              <a:off x="2171700" y="2514601"/>
              <a:ext cx="2288384" cy="8381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cxnSp>
        <p:nvCxnSpPr>
          <p:cNvPr id="83" name="AutoShape 9"/>
          <p:cNvCxnSpPr>
            <a:cxnSpLocks noChangeShapeType="1"/>
            <a:stCxn id="110" idx="0"/>
          </p:cNvCxnSpPr>
          <p:nvPr/>
        </p:nvCxnSpPr>
        <p:spPr bwMode="auto">
          <a:xfrm flipH="1">
            <a:off x="2010833" y="3903133"/>
            <a:ext cx="1013884" cy="10964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1752600" y="5080000"/>
            <a:ext cx="508000" cy="406400"/>
          </a:xfrm>
          <a:prstGeom prst="rect">
            <a:avLst/>
          </a:prstGeom>
          <a:solidFill>
            <a:srgbClr val="E8D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5" name="AutoShape 21"/>
          <p:cNvCxnSpPr>
            <a:cxnSpLocks noChangeShapeType="1"/>
          </p:cNvCxnSpPr>
          <p:nvPr/>
        </p:nvCxnSpPr>
        <p:spPr bwMode="auto">
          <a:xfrm rot="5400000">
            <a:off x="5866342" y="2437341"/>
            <a:ext cx="406400" cy="211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6" name="AutoShape 21"/>
          <p:cNvCxnSpPr>
            <a:cxnSpLocks noChangeShapeType="1"/>
          </p:cNvCxnSpPr>
          <p:nvPr/>
        </p:nvCxnSpPr>
        <p:spPr bwMode="auto">
          <a:xfrm rot="5400000">
            <a:off x="2820459" y="4101041"/>
            <a:ext cx="406400" cy="21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7" name="Group 59"/>
          <p:cNvGrpSpPr>
            <a:grpSpLocks/>
          </p:cNvGrpSpPr>
          <p:nvPr/>
        </p:nvGrpSpPr>
        <p:grpSpPr bwMode="auto">
          <a:xfrm>
            <a:off x="5820833" y="2235200"/>
            <a:ext cx="508000" cy="1646767"/>
            <a:chOff x="4270375" y="2514601"/>
            <a:chExt cx="381000" cy="1235074"/>
          </a:xfrm>
        </p:grpSpPr>
        <p:sp>
          <p:nvSpPr>
            <p:cNvPr id="10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09" name="AutoShape 21"/>
            <p:cNvCxnSpPr>
              <a:cxnSpLocks noChangeShapeType="1"/>
              <a:stCxn id="77" idx="3"/>
              <a:endCxn id="93" idx="0"/>
            </p:cNvCxnSpPr>
            <p:nvPr/>
          </p:nvCxnSpPr>
          <p:spPr bwMode="auto">
            <a:xfrm flipH="1">
              <a:off x="4457700" y="2514601"/>
              <a:ext cx="2382" cy="7619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grpSp>
        <p:nvGrpSpPr>
          <p:cNvPr id="88" name="Group 58"/>
          <p:cNvGrpSpPr>
            <a:grpSpLocks/>
          </p:cNvGrpSpPr>
          <p:nvPr/>
        </p:nvGrpSpPr>
        <p:grpSpPr bwMode="auto">
          <a:xfrm>
            <a:off x="4800600" y="3898900"/>
            <a:ext cx="1272117" cy="1587500"/>
            <a:chOff x="3505200" y="3762375"/>
            <a:chExt cx="954088" cy="1190625"/>
          </a:xfrm>
        </p:grpSpPr>
        <p:cxnSp>
          <p:nvCxnSpPr>
            <p:cNvPr id="105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07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23" name="Rectangle 122"/>
          <p:cNvSpPr/>
          <p:nvPr/>
        </p:nvSpPr>
        <p:spPr>
          <a:xfrm>
            <a:off x="6019800" y="4038600"/>
            <a:ext cx="20574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AutoShape 33"/>
          <p:cNvCxnSpPr>
            <a:cxnSpLocks noChangeShapeType="1"/>
          </p:cNvCxnSpPr>
          <p:nvPr/>
        </p:nvCxnSpPr>
        <p:spPr bwMode="auto">
          <a:xfrm flipH="1">
            <a:off x="6057298" y="3903133"/>
            <a:ext cx="15423" cy="112606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5" name="Oval 11"/>
          <p:cNvSpPr>
            <a:spLocks noChangeArrowheads="1"/>
          </p:cNvSpPr>
          <p:nvPr/>
        </p:nvSpPr>
        <p:spPr bwMode="auto">
          <a:xfrm>
            <a:off x="2667000" y="33528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6" name="AutoShape 37"/>
          <p:cNvCxnSpPr>
            <a:cxnSpLocks noChangeShapeType="1"/>
          </p:cNvCxnSpPr>
          <p:nvPr/>
        </p:nvCxnSpPr>
        <p:spPr bwMode="auto">
          <a:xfrm>
            <a:off x="6072717" y="3903133"/>
            <a:ext cx="1018116" cy="109643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3" name="Oval 11"/>
          <p:cNvSpPr>
            <a:spLocks noChangeArrowheads="1"/>
          </p:cNvSpPr>
          <p:nvPr/>
        </p:nvSpPr>
        <p:spPr bwMode="auto">
          <a:xfrm>
            <a:off x="5715000" y="32512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2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Depth-Limited </a:t>
            </a:r>
            <a:r>
              <a:rPr lang="en-US" dirty="0" err="1"/>
              <a:t>Expectimax</a:t>
            </a:r>
            <a:endParaRPr lang="en-US" dirty="0"/>
          </a:p>
        </p:txBody>
      </p:sp>
      <p:sp>
        <p:nvSpPr>
          <p:cNvPr id="9219" name="AutoShape 27"/>
          <p:cNvSpPr>
            <a:spLocks noChangeArrowheads="1"/>
          </p:cNvSpPr>
          <p:nvPr/>
        </p:nvSpPr>
        <p:spPr bwMode="auto">
          <a:xfrm>
            <a:off x="5507038" y="16002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20" name="AutoShape 28"/>
          <p:cNvCxnSpPr>
            <a:cxnSpLocks noChangeShapeType="1"/>
            <a:stCxn id="9219" idx="3"/>
            <a:endCxn id="9226" idx="0"/>
          </p:cNvCxnSpPr>
          <p:nvPr/>
        </p:nvCxnSpPr>
        <p:spPr bwMode="auto">
          <a:xfrm flipH="1">
            <a:off x="5078413" y="1828800"/>
            <a:ext cx="571500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1" name="AutoShape 29"/>
          <p:cNvCxnSpPr>
            <a:cxnSpLocks noChangeShapeType="1"/>
            <a:stCxn id="9219" idx="3"/>
            <a:endCxn id="9227" idx="0"/>
          </p:cNvCxnSpPr>
          <p:nvPr/>
        </p:nvCxnSpPr>
        <p:spPr bwMode="auto">
          <a:xfrm>
            <a:off x="5649913" y="1828800"/>
            <a:ext cx="573087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2" name="AutoShape 30"/>
          <p:cNvCxnSpPr>
            <a:cxnSpLocks noChangeShapeType="1"/>
          </p:cNvCxnSpPr>
          <p:nvPr/>
        </p:nvCxnSpPr>
        <p:spPr bwMode="auto">
          <a:xfrm flipH="1">
            <a:off x="4791075" y="2573338"/>
            <a:ext cx="287338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3" name="AutoShape 31"/>
          <p:cNvCxnSpPr>
            <a:cxnSpLocks noChangeShapeType="1"/>
          </p:cNvCxnSpPr>
          <p:nvPr/>
        </p:nvCxnSpPr>
        <p:spPr bwMode="auto">
          <a:xfrm>
            <a:off x="5078413" y="2573338"/>
            <a:ext cx="22860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4" name="AutoShape 32"/>
          <p:cNvCxnSpPr>
            <a:cxnSpLocks noChangeShapeType="1"/>
          </p:cNvCxnSpPr>
          <p:nvPr/>
        </p:nvCxnSpPr>
        <p:spPr bwMode="auto">
          <a:xfrm flipH="1">
            <a:off x="593725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5" name="AutoShape 33"/>
          <p:cNvCxnSpPr>
            <a:cxnSpLocks noChangeShapeType="1"/>
          </p:cNvCxnSpPr>
          <p:nvPr/>
        </p:nvCxnSpPr>
        <p:spPr bwMode="auto">
          <a:xfrm>
            <a:off x="622300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26" name="Oval 34"/>
          <p:cNvSpPr>
            <a:spLocks noChangeArrowheads="1"/>
          </p:cNvSpPr>
          <p:nvPr/>
        </p:nvSpPr>
        <p:spPr bwMode="auto">
          <a:xfrm>
            <a:off x="4933950" y="2287588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27" name="Oval 35"/>
          <p:cNvSpPr>
            <a:spLocks noChangeArrowheads="1"/>
          </p:cNvSpPr>
          <p:nvPr/>
        </p:nvSpPr>
        <p:spPr bwMode="auto">
          <a:xfrm>
            <a:off x="6080125" y="2287588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28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5625" y="2287588"/>
            <a:ext cx="2571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5150" y="3376613"/>
            <a:ext cx="234950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3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1338" y="16002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1" name="Oval 40"/>
          <p:cNvSpPr>
            <a:spLocks noChangeArrowheads="1"/>
          </p:cNvSpPr>
          <p:nvPr/>
        </p:nvSpPr>
        <p:spPr bwMode="auto">
          <a:xfrm>
            <a:off x="5221288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2" name="Oval 41"/>
          <p:cNvSpPr>
            <a:spLocks noChangeArrowheads="1"/>
          </p:cNvSpPr>
          <p:nvPr/>
        </p:nvSpPr>
        <p:spPr bwMode="auto">
          <a:xfrm>
            <a:off x="5792788" y="3319463"/>
            <a:ext cx="287337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3" name="Oval 42"/>
          <p:cNvSpPr>
            <a:spLocks noChangeArrowheads="1"/>
          </p:cNvSpPr>
          <p:nvPr/>
        </p:nvSpPr>
        <p:spPr bwMode="auto">
          <a:xfrm>
            <a:off x="6365875" y="3319463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34" name="AutoShape 43"/>
          <p:cNvCxnSpPr>
            <a:cxnSpLocks noChangeShapeType="1"/>
          </p:cNvCxnSpPr>
          <p:nvPr/>
        </p:nvCxnSpPr>
        <p:spPr bwMode="auto">
          <a:xfrm>
            <a:off x="4800600" y="3581400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5" name="Line 44"/>
          <p:cNvSpPr>
            <a:spLocks noChangeShapeType="1"/>
          </p:cNvSpPr>
          <p:nvPr/>
        </p:nvSpPr>
        <p:spPr bwMode="auto">
          <a:xfrm flipH="1">
            <a:off x="4572000" y="3581400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6" name="AutoShape 45"/>
          <p:cNvSpPr>
            <a:spLocks noChangeArrowheads="1"/>
          </p:cNvSpPr>
          <p:nvPr/>
        </p:nvSpPr>
        <p:spPr bwMode="auto">
          <a:xfrm>
            <a:off x="441960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37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43434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238" name="AutoShape 47"/>
          <p:cNvCxnSpPr>
            <a:cxnSpLocks noChangeShapeType="1"/>
          </p:cNvCxnSpPr>
          <p:nvPr/>
        </p:nvCxnSpPr>
        <p:spPr bwMode="auto">
          <a:xfrm rot="16200000" flipH="1">
            <a:off x="4478338" y="4665662"/>
            <a:ext cx="304800" cy="117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9" name="Oval 39"/>
          <p:cNvSpPr>
            <a:spLocks noChangeArrowheads="1"/>
          </p:cNvSpPr>
          <p:nvPr/>
        </p:nvSpPr>
        <p:spPr bwMode="auto">
          <a:xfrm>
            <a:off x="4648200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0" name="AutoShape 45"/>
          <p:cNvSpPr>
            <a:spLocks noChangeArrowheads="1"/>
          </p:cNvSpPr>
          <p:nvPr/>
        </p:nvSpPr>
        <p:spPr bwMode="auto">
          <a:xfrm>
            <a:off x="497205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41" name="AutoShape 47"/>
          <p:cNvCxnSpPr>
            <a:cxnSpLocks noChangeShapeType="1"/>
          </p:cNvCxnSpPr>
          <p:nvPr/>
        </p:nvCxnSpPr>
        <p:spPr bwMode="auto">
          <a:xfrm rot="16200000" flipH="1">
            <a:off x="5035550" y="4654550"/>
            <a:ext cx="304800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42" name="Line 48"/>
          <p:cNvSpPr>
            <a:spLocks noChangeShapeType="1"/>
          </p:cNvSpPr>
          <p:nvPr/>
        </p:nvSpPr>
        <p:spPr bwMode="auto">
          <a:xfrm flipH="1">
            <a:off x="5029200" y="4572000"/>
            <a:ext cx="88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3" name="TextBox 33"/>
          <p:cNvSpPr txBox="1">
            <a:spLocks noChangeArrowheads="1"/>
          </p:cNvSpPr>
          <p:nvPr/>
        </p:nvSpPr>
        <p:spPr bwMode="auto">
          <a:xfrm>
            <a:off x="5756275" y="42672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9244" name="TextBox 34"/>
          <p:cNvSpPr txBox="1">
            <a:spLocks noChangeArrowheads="1"/>
          </p:cNvSpPr>
          <p:nvPr/>
        </p:nvSpPr>
        <p:spPr bwMode="auto">
          <a:xfrm>
            <a:off x="4918075" y="51054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9246" name="Rectangle 38"/>
          <p:cNvSpPr>
            <a:spLocks noChangeArrowheads="1"/>
          </p:cNvSpPr>
          <p:nvPr/>
        </p:nvSpPr>
        <p:spPr bwMode="auto">
          <a:xfrm>
            <a:off x="53340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362</a:t>
            </a:r>
          </a:p>
        </p:txBody>
      </p:sp>
      <p:sp>
        <p:nvSpPr>
          <p:cNvPr id="9247" name="TextBox 40"/>
          <p:cNvSpPr txBox="1">
            <a:spLocks noChangeArrowheads="1"/>
          </p:cNvSpPr>
          <p:nvPr/>
        </p:nvSpPr>
        <p:spPr bwMode="auto">
          <a:xfrm>
            <a:off x="6213475" y="5649913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43" name="Freeform 42"/>
          <p:cNvSpPr/>
          <p:nvPr/>
        </p:nvSpPr>
        <p:spPr>
          <a:xfrm>
            <a:off x="4421188" y="4589463"/>
            <a:ext cx="346075" cy="1036637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434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530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5638800" y="3962400"/>
            <a:ext cx="2133600" cy="1600200"/>
          </a:xfrm>
          <a:prstGeom prst="wedgeRoundRectCallout">
            <a:avLst>
              <a:gd name="adj1" fmla="val -59213"/>
              <a:gd name="adj2" fmla="val -17670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Estimate of true </a:t>
            </a:r>
            <a:r>
              <a:rPr lang="en-US" dirty="0" err="1">
                <a:latin typeface="Calibri"/>
                <a:cs typeface="Calibri"/>
              </a:rPr>
              <a:t>expectimax</a:t>
            </a:r>
            <a:r>
              <a:rPr lang="en-US" dirty="0">
                <a:latin typeface="Calibri"/>
                <a:cs typeface="Calibri"/>
              </a:rPr>
              <a:t> value (which would require a lot of work to compute)</a:t>
            </a:r>
          </a:p>
        </p:txBody>
      </p:sp>
    </p:spTree>
    <p:extLst>
      <p:ext uri="{BB962C8B-B14F-4D97-AF65-F5344CB8AC3E}">
        <p14:creationId xmlns:p14="http://schemas.microsoft.com/office/powerpoint/2010/main" val="425050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3700" y="1524000"/>
            <a:ext cx="4065899" cy="465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</a:t>
            </a:r>
          </a:p>
        </p:txBody>
      </p:sp>
    </p:spTree>
    <p:extLst>
      <p:ext uri="{BB962C8B-B14F-4D97-AF65-F5344CB8AC3E}">
        <p14:creationId xmlns:p14="http://schemas.microsoft.com/office/powerpoint/2010/main" val="563108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048000"/>
            <a:ext cx="1662739" cy="1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28333" y="1356197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318" y="4826203"/>
            <a:ext cx="1554162" cy="176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Probabilities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random variable</a:t>
            </a:r>
            <a:r>
              <a:rPr lang="en-US" sz="2000" dirty="0"/>
              <a:t> represents an event whose outcome is unknown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probability distribution</a:t>
            </a:r>
            <a:r>
              <a:rPr lang="en-US" sz="2000" dirty="0"/>
              <a:t> is an assignment of weights to outcomes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Example: Traffic on freeway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Random variable: T = whether there’s traffic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Outcomes: T in {none, light, heavy}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Distribution: P(T=none) = 0.25, P(T=light) = 0.50, P(T=heavy) = 0.25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Some laws of probability (more later):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Probabilities are always non-negative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Probabilities over all possible outcomes sum to one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As we get more evidence, probabilities may change: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P(T=heavy) = 0.25, P(T=heavy | Hour=8am) = 0.60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We’ll talk about methods for reasoning and updating probabilities later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7000" y="19050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87000" y="36576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7000" y="551122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</p:spTree>
    <p:extLst>
      <p:ext uri="{BB962C8B-B14F-4D97-AF65-F5344CB8AC3E}">
        <p14:creationId xmlns:p14="http://schemas.microsoft.com/office/powerpoint/2010/main" val="277055497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1519" y="4826203"/>
            <a:ext cx="1554162" cy="172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0" y="4800600"/>
            <a:ext cx="1643063" cy="15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915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/>
              <a:t>The expected value of a function of a random variable is the average, weighted by the probability distribution over outcomes</a:t>
            </a:r>
          </a:p>
          <a:p>
            <a:pPr lvl="4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2600" dirty="0"/>
              <a:t>Example: How long to get to the airport?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2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963" y="4813148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07076" y="1212791"/>
            <a:ext cx="3108698" cy="198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Expectations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7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83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9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1824" y="42298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Probability: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97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20 min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3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30 min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69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60 min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1824" y="35440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Time: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8991600" y="3686253"/>
            <a:ext cx="838200" cy="9144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10800" y="3848833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35 min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76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62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48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96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294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830669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3291" y="1320018"/>
            <a:ext cx="5484168" cy="50720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Search</a:t>
            </a:r>
          </a:p>
        </p:txBody>
      </p:sp>
    </p:spTree>
    <p:extLst>
      <p:ext uri="{BB962C8B-B14F-4D97-AF65-F5344CB8AC3E}">
        <p14:creationId xmlns:p14="http://schemas.microsoft.com/office/powerpoint/2010/main" val="1591365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2F20F-08C4-CD4C-98F6-7955625A1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4 (5 points): </a:t>
            </a:r>
            <a:r>
              <a:rPr lang="en-US" altLang="zh-CN" dirty="0" err="1"/>
              <a:t>Expectimax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90C894-21BA-9B4A-9C02-5CBF456A2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http://inst.cs.berkeley.edu/~cs188/sp20/project2/#question-4-5-points-expectimax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73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Random Ghost – </a:t>
            </a:r>
            <a:r>
              <a:rPr lang="en-US" sz="3600" dirty="0" err="1"/>
              <a:t>Expectimax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Random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1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Adversarial Ghost – </a:t>
            </a:r>
            <a:r>
              <a:rPr lang="en-US" sz="3600" dirty="0" err="1"/>
              <a:t>Minimax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Adversarial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4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Adversarial Ghost – </a:t>
            </a:r>
            <a:r>
              <a:rPr lang="en-US" sz="3600" dirty="0" err="1"/>
              <a:t>Expectimax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Adversarial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9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Random Ghost – </a:t>
            </a:r>
            <a:r>
              <a:rPr lang="en-US" sz="3600" dirty="0" err="1"/>
              <a:t>Minimax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Random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382C13-95C8-B740-817D-454E2AAE7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课后作业：</a:t>
            </a:r>
            <a:br>
              <a:rPr lang="en-US" altLang="zh-CN" dirty="0"/>
            </a:br>
            <a:r>
              <a:rPr lang="en-US" altLang="zh-CN" dirty="0"/>
              <a:t>Question 5 (6 points): Evaluation Function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04B33D-EC01-C847-9941-F21E11F2C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http://inst.cs.berkeley.edu/~cs188/sp20/project2/#question-5-6-points-evaluation-function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698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Single-Agent Trees</a:t>
            </a:r>
          </a:p>
        </p:txBody>
      </p:sp>
      <p:sp>
        <p:nvSpPr>
          <p:cNvPr id="9" name="Rectangle 8"/>
          <p:cNvSpPr/>
          <p:nvPr/>
        </p:nvSpPr>
        <p:spPr>
          <a:xfrm>
            <a:off x="5257800" y="14478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5867400" y="15128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655320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rot="10800000" flipV="1">
            <a:off x="3657600" y="1905000"/>
            <a:ext cx="2362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019800" y="1905000"/>
            <a:ext cx="22860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V="1">
            <a:off x="7239000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305800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0800000" flipV="1">
            <a:off x="2590801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657601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895600" y="2362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32004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Oval 41"/>
          <p:cNvSpPr/>
          <p:nvPr/>
        </p:nvSpPr>
        <p:spPr>
          <a:xfrm>
            <a:off x="41910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543800" y="2362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84582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Oval 46"/>
          <p:cNvSpPr/>
          <p:nvPr/>
        </p:nvSpPr>
        <p:spPr>
          <a:xfrm>
            <a:off x="88392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4770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70866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Oval 49"/>
          <p:cNvSpPr/>
          <p:nvPr/>
        </p:nvSpPr>
        <p:spPr>
          <a:xfrm>
            <a:off x="77724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7630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2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99822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18288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18288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3124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1148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8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47244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Oval 58"/>
          <p:cNvSpPr/>
          <p:nvPr/>
        </p:nvSpPr>
        <p:spPr>
          <a:xfrm>
            <a:off x="5410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1828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4114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6477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9372600" y="3733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0574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743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4196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29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7056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4676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58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86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5115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  <p:bldP spid="47" grpId="0" animBg="1"/>
      <p:bldP spid="48" grpId="0" animBg="1"/>
      <p:bldP spid="50" grpId="0" animBg="1"/>
      <p:bldP spid="51" grpId="0" animBg="1"/>
      <p:bldP spid="54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State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34400" y="14478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Non-Terminal States: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3124200" y="2362200"/>
            <a:ext cx="6324600" cy="3560121"/>
            <a:chOff x="1828800" y="1447800"/>
            <a:chExt cx="8458200" cy="4761126"/>
          </a:xfrm>
        </p:grpSpPr>
        <p:sp>
          <p:nvSpPr>
            <p:cNvPr id="41" name="Rectangle 40"/>
            <p:cNvSpPr/>
            <p:nvPr/>
          </p:nvSpPr>
          <p:spPr>
            <a:xfrm>
              <a:off x="5257800" y="14478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5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5867400" y="15128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655320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cxnSp>
          <p:nvCxnSpPr>
            <p:cNvPr id="65" name="Straight Connector 64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28956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2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>
              <a:off x="32004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Oval 72"/>
            <p:cNvSpPr/>
            <p:nvPr/>
          </p:nvSpPr>
          <p:spPr>
            <a:xfrm>
              <a:off x="41910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5438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84582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Oval 75"/>
            <p:cNvSpPr/>
            <p:nvPr/>
          </p:nvSpPr>
          <p:spPr>
            <a:xfrm>
              <a:off x="88392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477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8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70866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Oval 78"/>
            <p:cNvSpPr/>
            <p:nvPr/>
          </p:nvSpPr>
          <p:spPr>
            <a:xfrm>
              <a:off x="77724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763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99822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" name="Rectangle 81"/>
            <p:cNvSpPr/>
            <p:nvPr/>
          </p:nvSpPr>
          <p:spPr>
            <a:xfrm>
              <a:off x="1828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>
              <a:off x="18288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4" name="Oval 83"/>
            <p:cNvSpPr/>
            <p:nvPr/>
          </p:nvSpPr>
          <p:spPr>
            <a:xfrm>
              <a:off x="3124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114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6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47244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Oval 86"/>
            <p:cNvSpPr/>
            <p:nvPr/>
          </p:nvSpPr>
          <p:spPr>
            <a:xfrm>
              <a:off x="5410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8" name="Isosceles Triangle 87"/>
            <p:cNvSpPr/>
            <p:nvPr/>
          </p:nvSpPr>
          <p:spPr>
            <a:xfrm>
              <a:off x="1828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Isosceles Triangle 88"/>
            <p:cNvSpPr/>
            <p:nvPr/>
          </p:nvSpPr>
          <p:spPr>
            <a:xfrm>
              <a:off x="4114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Isosceles Triangle 89"/>
            <p:cNvSpPr/>
            <p:nvPr/>
          </p:nvSpPr>
          <p:spPr>
            <a:xfrm>
              <a:off x="64770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345975" y="3733800"/>
              <a:ext cx="5334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8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060155" y="5715000"/>
              <a:ext cx="685799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644048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353499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87887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697338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391401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581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…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867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…</a:t>
              </a: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9220200" y="563433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Terminal States:</a:t>
            </a:r>
          </a:p>
        </p:txBody>
      </p:sp>
      <p:pic>
        <p:nvPicPr>
          <p:cNvPr id="112" name="Picture 1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8610851" y="1981203"/>
            <a:ext cx="2717279" cy="457197"/>
          </a:xfrm>
          <a:prstGeom prst="rect">
            <a:avLst/>
          </a:prstGeom>
          <a:noFill/>
          <a:ln/>
          <a:effectLst/>
        </p:spPr>
      </p:pic>
      <p:pic>
        <p:nvPicPr>
          <p:cNvPr id="109" name="Picture 10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9448800" y="6172200"/>
            <a:ext cx="1574284" cy="278890"/>
          </a:xfrm>
          <a:prstGeom prst="rect">
            <a:avLst/>
          </a:prstGeom>
          <a:noFill/>
          <a:ln/>
          <a:effectLst/>
        </p:spPr>
      </p:pic>
      <p:sp>
        <p:nvSpPr>
          <p:cNvPr id="110" name="Right Arrow 109"/>
          <p:cNvSpPr/>
          <p:nvPr/>
        </p:nvSpPr>
        <p:spPr>
          <a:xfrm rot="9900000">
            <a:off x="8860469" y="2647461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 rot="14100089">
            <a:off x="8965176" y="4791553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457200" y="1389184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Value of a state: The best achievable outcome (utility) from that state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304800" y="1295400"/>
            <a:ext cx="2971800" cy="1752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01" grpId="0"/>
      <p:bldP spid="110" grpId="0" animBg="1"/>
      <p:bldP spid="111" grpId="0" animBg="1"/>
      <p:bldP spid="113" grpId="0"/>
      <p:bldP spid="1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Game Trees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14478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5410200" y="15240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12726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10800000" flipV="1">
            <a:off x="3657600" y="1905000"/>
            <a:ext cx="23622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19800" y="1905000"/>
            <a:ext cx="22860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 flipV="1">
            <a:off x="7239000" y="2819400"/>
            <a:ext cx="10668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305800" y="2819400"/>
            <a:ext cx="12192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 flipV="1">
            <a:off x="2590801" y="2819400"/>
            <a:ext cx="10668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57601" y="2819400"/>
            <a:ext cx="12192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/>
          <p:cNvSpPr/>
          <p:nvPr/>
        </p:nvSpPr>
        <p:spPr>
          <a:xfrm>
            <a:off x="1828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4114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6477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9050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-20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743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910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-18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29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532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-10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9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+4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8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6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15005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Rectangle 49"/>
          <p:cNvSpPr/>
          <p:nvPr/>
        </p:nvSpPr>
        <p:spPr>
          <a:xfrm>
            <a:off x="2743200" y="23622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2774460" y="24227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Oval 51"/>
          <p:cNvSpPr/>
          <p:nvPr/>
        </p:nvSpPr>
        <p:spPr>
          <a:xfrm>
            <a:off x="376506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4149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7391400" y="23622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8001000" y="24384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841326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10600" y="24149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Rectangle 57"/>
          <p:cNvSpPr/>
          <p:nvPr/>
        </p:nvSpPr>
        <p:spPr>
          <a:xfrm>
            <a:off x="16764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1707660" y="33371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Oval 59"/>
          <p:cNvSpPr/>
          <p:nvPr/>
        </p:nvSpPr>
        <p:spPr>
          <a:xfrm>
            <a:off x="26982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Rectangle 61"/>
          <p:cNvSpPr/>
          <p:nvPr/>
        </p:nvSpPr>
        <p:spPr>
          <a:xfrm>
            <a:off x="39624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3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3993660" y="33371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Oval 63"/>
          <p:cNvSpPr/>
          <p:nvPr/>
        </p:nvSpPr>
        <p:spPr>
          <a:xfrm>
            <a:off x="49842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5373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Rectangle 65"/>
          <p:cNvSpPr/>
          <p:nvPr/>
        </p:nvSpPr>
        <p:spPr>
          <a:xfrm>
            <a:off x="63246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7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6934200" y="33528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Oval 67"/>
          <p:cNvSpPr/>
          <p:nvPr/>
        </p:nvSpPr>
        <p:spPr>
          <a:xfrm>
            <a:off x="73464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Rectangle 69"/>
          <p:cNvSpPr/>
          <p:nvPr/>
        </p:nvSpPr>
        <p:spPr>
          <a:xfrm>
            <a:off x="86106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9220200" y="33528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Oval 71"/>
          <p:cNvSpPr/>
          <p:nvPr/>
        </p:nvSpPr>
        <p:spPr>
          <a:xfrm>
            <a:off x="96324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73573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Isosceles Triangle 73"/>
          <p:cNvSpPr/>
          <p:nvPr/>
        </p:nvSpPr>
        <p:spPr>
          <a:xfrm>
            <a:off x="8763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88392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-20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967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+8</a:t>
            </a:r>
          </a:p>
        </p:txBody>
      </p:sp>
    </p:spTree>
    <p:extLst>
      <p:ext uri="{BB962C8B-B14F-4D97-AF65-F5344CB8AC3E}">
        <p14:creationId xmlns:p14="http://schemas.microsoft.com/office/powerpoint/2010/main" val="280254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50" grpId="0" animBg="1"/>
      <p:bldP spid="52" grpId="0" animBg="1"/>
      <p:bldP spid="54" grpId="0" animBg="1"/>
      <p:bldP spid="56" grpId="0" animBg="1"/>
      <p:bldP spid="58" grpId="0" animBg="1"/>
      <p:bldP spid="60" grpId="0" animBg="1"/>
      <p:bldP spid="62" grpId="0" animBg="1"/>
      <p:bldP spid="64" grpId="0" animBg="1"/>
      <p:bldP spid="66" grpId="0" animBg="1"/>
      <p:bldP spid="68" grpId="0" animBg="1"/>
      <p:bldP spid="70" grpId="0" animBg="1"/>
      <p:bldP spid="72" grpId="0" animBg="1"/>
      <p:bldP spid="74" grpId="0" animBg="1"/>
      <p:bldP spid="75" grpId="0"/>
      <p:bldP spid="7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0" y="1314643"/>
            <a:ext cx="6729412" cy="50351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219114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06AC0-F800-694F-BB43-F326D566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1 (4 points): Reflex Agent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3096D3-3058-4242-924B-91DA85CB6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http://inst.cs.berkeley.edu/~cs188/sp20/project2/#question-1-4-points-reflex-agent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3445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children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7"/>
  <p:tag name="PICTUREFILESIZE" val="904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thrm{known}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17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thrm{known}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17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14198</TotalTime>
  <Words>1614</Words>
  <Application>Microsoft Macintosh PowerPoint</Application>
  <PresentationFormat>宽屏</PresentationFormat>
  <Paragraphs>364</Paragraphs>
  <Slides>45</Slides>
  <Notes>12</Notes>
  <HiddenSlides>0</HiddenSlides>
  <MMClips>8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1" baseType="lpstr">
      <vt:lpstr>等线</vt:lpstr>
      <vt:lpstr>Arial</vt:lpstr>
      <vt:lpstr>Calibri</vt:lpstr>
      <vt:lpstr>Times New Roman</vt:lpstr>
      <vt:lpstr>Wingdings</vt:lpstr>
      <vt:lpstr>Office 主题​​</vt:lpstr>
      <vt:lpstr>The Pac-Man Projects</vt:lpstr>
      <vt:lpstr>Project 2: Multi-Agent Search</vt:lpstr>
      <vt:lpstr>Welcome to Multi-Agent Pacman</vt:lpstr>
      <vt:lpstr>Adversarial Search</vt:lpstr>
      <vt:lpstr>Single-Agent Trees</vt:lpstr>
      <vt:lpstr>Value of a State</vt:lpstr>
      <vt:lpstr>Adversarial Game Trees</vt:lpstr>
      <vt:lpstr>Evaluation Functions</vt:lpstr>
      <vt:lpstr>Question 1 (4 points): Reflex Agent</vt:lpstr>
      <vt:lpstr>Minimax Values</vt:lpstr>
      <vt:lpstr>Adversarial Search (Minimax)</vt:lpstr>
      <vt:lpstr>Minimax Implementation</vt:lpstr>
      <vt:lpstr>Minimax Implementation (Dispatch)</vt:lpstr>
      <vt:lpstr>Minimax Example</vt:lpstr>
      <vt:lpstr>Resource Limits</vt:lpstr>
      <vt:lpstr>Resource Limits</vt:lpstr>
      <vt:lpstr>Depth Matters</vt:lpstr>
      <vt:lpstr>Video of Demo Limited Depth (2)</vt:lpstr>
      <vt:lpstr>Video of Demo Limited Depth (10)</vt:lpstr>
      <vt:lpstr>Question 2 (5 points): Minimax</vt:lpstr>
      <vt:lpstr>Game Tree Pruning</vt:lpstr>
      <vt:lpstr>Minimax Example</vt:lpstr>
      <vt:lpstr>Minimax Pruning</vt:lpstr>
      <vt:lpstr>Alpha-Beta Pruning</vt:lpstr>
      <vt:lpstr>Alpha-Beta Quiz</vt:lpstr>
      <vt:lpstr>Alpha-Beta Quiz 2</vt:lpstr>
      <vt:lpstr>Alpha-Beta Implementation</vt:lpstr>
      <vt:lpstr>Question 3 (5 points): Alpha-Beta Pruning</vt:lpstr>
      <vt:lpstr>Video of Demo Min vs. Exp (Min)</vt:lpstr>
      <vt:lpstr>Video of Demo Min vs. Exp (Exp)</vt:lpstr>
      <vt:lpstr>Expectimax Search</vt:lpstr>
      <vt:lpstr>Expectimax Pseudocode</vt:lpstr>
      <vt:lpstr>Expectimax Pseudocode</vt:lpstr>
      <vt:lpstr>Expectimax Example</vt:lpstr>
      <vt:lpstr>Expectimax Pruning?</vt:lpstr>
      <vt:lpstr>Depth-Limited Expectimax</vt:lpstr>
      <vt:lpstr>Probabilities</vt:lpstr>
      <vt:lpstr>Reminder: Probabilities</vt:lpstr>
      <vt:lpstr>Reminder: Expectations</vt:lpstr>
      <vt:lpstr>Question 4 (5 points): Expectimax</vt:lpstr>
      <vt:lpstr>Video of Demo World Assumptions Random Ghost – Expectimax Pacman</vt:lpstr>
      <vt:lpstr>Video of Demo World Assumptions Adversarial Ghost – Minimax Pacman</vt:lpstr>
      <vt:lpstr>Video of Demo World Assumptions Adversarial Ghost – Expectimax Pacman</vt:lpstr>
      <vt:lpstr>Video of Demo World Assumptions Random Ghost – Minimax Pacman</vt:lpstr>
      <vt:lpstr>课后作业： Question 5 (6 points): Evaluation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用Python学人工智能</dc:title>
  <dc:creator>薛景</dc:creator>
  <cp:lastModifiedBy>薛景</cp:lastModifiedBy>
  <cp:revision>73</cp:revision>
  <dcterms:created xsi:type="dcterms:W3CDTF">2020-01-23T03:06:46Z</dcterms:created>
  <dcterms:modified xsi:type="dcterms:W3CDTF">2020-04-09T01:51:52Z</dcterms:modified>
</cp:coreProperties>
</file>